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26"/>
  </p:notesMasterIdLst>
  <p:handoutMasterIdLst>
    <p:handoutMasterId r:id="rId27"/>
  </p:handoutMasterIdLst>
  <p:sldIdLst>
    <p:sldId id="258" r:id="rId2"/>
    <p:sldId id="269" r:id="rId3"/>
    <p:sldId id="286" r:id="rId4"/>
    <p:sldId id="288" r:id="rId5"/>
    <p:sldId id="271" r:id="rId6"/>
    <p:sldId id="272" r:id="rId7"/>
    <p:sldId id="290" r:id="rId8"/>
    <p:sldId id="292" r:id="rId9"/>
    <p:sldId id="295" r:id="rId10"/>
    <p:sldId id="294" r:id="rId11"/>
    <p:sldId id="293" r:id="rId12"/>
    <p:sldId id="296" r:id="rId13"/>
    <p:sldId id="309" r:id="rId14"/>
    <p:sldId id="300" r:id="rId15"/>
    <p:sldId id="301" r:id="rId16"/>
    <p:sldId id="302" r:id="rId17"/>
    <p:sldId id="304" r:id="rId18"/>
    <p:sldId id="306" r:id="rId19"/>
    <p:sldId id="307" r:id="rId20"/>
    <p:sldId id="280" r:id="rId21"/>
    <p:sldId id="282" r:id="rId22"/>
    <p:sldId id="284" r:id="rId23"/>
    <p:sldId id="308" r:id="rId24"/>
    <p:sldId id="281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8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5B2"/>
    <a:srgbClr val="AAC508"/>
    <a:srgbClr val="0AA61D"/>
    <a:srgbClr val="260D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3" autoAdjust="0"/>
    <p:restoredTop sz="81268" autoAdjust="0"/>
  </p:normalViewPr>
  <p:slideViewPr>
    <p:cSldViewPr snapToGrid="0">
      <p:cViewPr varScale="1">
        <p:scale>
          <a:sx n="86" d="100"/>
          <a:sy n="86" d="100"/>
        </p:scale>
        <p:origin x="864" y="84"/>
      </p:cViewPr>
      <p:guideLst>
        <p:guide orient="horz" pos="318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135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23C67-A537-4015-B65B-23BD5E60E715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29063-6C6E-4FEA-B269-E10B5866F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58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620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356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308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5091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459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158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907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Phrases you may find useful: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The area of my research covers 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Today … has been already studied in the field.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7203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Phrases you may find useful:</a:t>
            </a:r>
          </a:p>
          <a:p>
            <a:pPr marL="400050" indent="-171450">
              <a:buFont typeface="Arial" panose="020B0604020202020204" pitchFamily="34" charset="0"/>
              <a:buChar char="•"/>
            </a:pPr>
            <a:r>
              <a:rPr lang="en-US" i="1" dirty="0"/>
              <a:t>All these results suggest that …</a:t>
            </a:r>
          </a:p>
          <a:p>
            <a:pPr marL="400050" indent="-171450">
              <a:buFont typeface="Arial" panose="020B0604020202020204" pitchFamily="34" charset="0"/>
              <a:buChar char="•"/>
            </a:pPr>
            <a:r>
              <a:rPr lang="en-US" i="1" dirty="0"/>
              <a:t>We can conclude that … </a:t>
            </a:r>
          </a:p>
          <a:p>
            <a:pPr marL="400050" indent="-171450">
              <a:buFont typeface="Arial" panose="020B0604020202020204" pitchFamily="34" charset="0"/>
              <a:buChar char="•"/>
            </a:pPr>
            <a:r>
              <a:rPr lang="en-US" i="1" dirty="0"/>
              <a:t>Taken together, these results point to three conclusions …</a:t>
            </a:r>
          </a:p>
          <a:p>
            <a:pPr marL="400050" indent="-171450">
              <a:buFont typeface="Arial" panose="020B0604020202020204" pitchFamily="34" charset="0"/>
              <a:buChar char="•"/>
            </a:pPr>
            <a:r>
              <a:rPr lang="en-US" i="1" dirty="0"/>
              <a:t>To sum up, … </a:t>
            </a:r>
          </a:p>
          <a:p>
            <a:pPr marL="400050" indent="-171450">
              <a:buFont typeface="Arial" panose="020B0604020202020204" pitchFamily="34" charset="0"/>
              <a:buChar char="•"/>
            </a:pPr>
            <a:r>
              <a:rPr lang="en-US" i="1" dirty="0"/>
              <a:t>Although it is still too early to draw a definite conclusion, it can be stated that … </a:t>
            </a:r>
          </a:p>
          <a:p>
            <a:pPr marL="400050" indent="-171450">
              <a:buFont typeface="Arial" panose="020B0604020202020204" pitchFamily="34" charset="0"/>
              <a:buChar char="•"/>
            </a:pPr>
            <a:r>
              <a:rPr lang="en-US" i="1" dirty="0"/>
              <a:t>Although the obtained data are limited, we may conclude that … </a:t>
            </a:r>
            <a:endParaRPr lang="ru-RU" sz="1200" i="1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4881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Phrases you may find useful: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The achieved results indicate that the work along the same line should proceed. Thus, the long-term results of the project are to …</a:t>
            </a:r>
            <a:endParaRPr lang="ru-RU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3359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3389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Phrases you may find useful: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I would like to express my gratitude to … who &lt;provided </a:t>
            </a:r>
            <a:r>
              <a:rPr lang="en-US" i="1" dirty="0" err="1"/>
              <a:t>smth</a:t>
            </a:r>
            <a:r>
              <a:rPr lang="en-US" i="1" dirty="0"/>
              <a:t> /assisted in </a:t>
            </a:r>
            <a:r>
              <a:rPr lang="en-US" i="1" dirty="0" err="1"/>
              <a:t>smth</a:t>
            </a:r>
            <a:r>
              <a:rPr lang="en-US" i="1" dirty="0"/>
              <a:t>/ conducted </a:t>
            </a:r>
            <a:r>
              <a:rPr lang="en-US" i="1" dirty="0" err="1"/>
              <a:t>smth</a:t>
            </a:r>
            <a:r>
              <a:rPr lang="en-US" i="1" dirty="0"/>
              <a:t>/ etc.&gt;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Thank you for your attention. Now I’m ready to answer your questions.</a:t>
            </a:r>
            <a:endParaRPr lang="ru-RU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1329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Phrases you may find useful: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The area of my research covers 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Today … has been already studied in the field.</a:t>
            </a:r>
          </a:p>
          <a:p>
            <a:pPr marL="571500" indent="-571500"/>
            <a:endParaRPr lang="en-US" dirty="0"/>
          </a:p>
          <a:p>
            <a:pPr marL="571500" indent="-571500"/>
            <a:r>
              <a:rPr lang="en-US" b="1" i="1" dirty="0">
                <a:solidFill>
                  <a:srgbClr val="C00000"/>
                </a:solidFill>
              </a:rPr>
              <a:t>NB!</a:t>
            </a:r>
          </a:p>
          <a:p>
            <a:r>
              <a:rPr lang="en-US" i="1" dirty="0">
                <a:solidFill>
                  <a:srgbClr val="C00000"/>
                </a:solidFill>
              </a:rPr>
              <a:t>In the series of slides ‘General Problem/Introduction/Background’ you are supposed to express </a:t>
            </a:r>
            <a:r>
              <a:rPr lang="en-US" b="1" i="1" u="sng" dirty="0">
                <a:solidFill>
                  <a:srgbClr val="C00000"/>
                </a:solidFill>
              </a:rPr>
              <a:t>motivation of the project </a:t>
            </a:r>
            <a:r>
              <a:rPr lang="en-US" i="1" dirty="0">
                <a:solidFill>
                  <a:srgbClr val="C00000"/>
                </a:solidFill>
              </a:rPr>
              <a:t>(this criterion is going to be evaluated by the Reviewers).</a:t>
            </a:r>
            <a:r>
              <a:rPr lang="en-US" i="1" dirty="0"/>
              <a:t> </a:t>
            </a:r>
          </a:p>
          <a:p>
            <a:endParaRPr lang="en-US" dirty="0"/>
          </a:p>
          <a:p>
            <a:pPr marL="228600" indent="0">
              <a:buFont typeface="Arial" panose="020B0604020202020204" pitchFamily="34" charset="0"/>
              <a:buNone/>
            </a:pP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686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Phrases you may find useful: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The area of my research covers 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Today … has been already studied in the field.</a:t>
            </a:r>
          </a:p>
          <a:p>
            <a:pPr marL="571500" indent="-571500"/>
            <a:endParaRPr lang="en-US" dirty="0"/>
          </a:p>
          <a:p>
            <a:pPr marL="571500" indent="-571500"/>
            <a:r>
              <a:rPr lang="en-US" b="1" i="1" dirty="0">
                <a:solidFill>
                  <a:srgbClr val="C00000"/>
                </a:solidFill>
              </a:rPr>
              <a:t>NB!</a:t>
            </a:r>
          </a:p>
          <a:p>
            <a:r>
              <a:rPr lang="en-US" i="1" dirty="0">
                <a:solidFill>
                  <a:srgbClr val="C00000"/>
                </a:solidFill>
              </a:rPr>
              <a:t>In the series of slides ‘General Problem/Introduction/Background’ you are supposed to express </a:t>
            </a:r>
            <a:r>
              <a:rPr lang="en-US" b="1" i="1" u="sng" dirty="0">
                <a:solidFill>
                  <a:srgbClr val="C00000"/>
                </a:solidFill>
              </a:rPr>
              <a:t>motivation of the project </a:t>
            </a:r>
            <a:r>
              <a:rPr lang="en-US" i="1" dirty="0">
                <a:solidFill>
                  <a:srgbClr val="C00000"/>
                </a:solidFill>
              </a:rPr>
              <a:t>(this criterion is going to be evaluated by the Reviewers).</a:t>
            </a:r>
            <a:r>
              <a:rPr lang="en-US" i="1" dirty="0"/>
              <a:t> </a:t>
            </a:r>
          </a:p>
          <a:p>
            <a:endParaRPr lang="en-US" dirty="0"/>
          </a:p>
          <a:p>
            <a:pPr marL="228600" indent="0">
              <a:buFont typeface="Arial" panose="020B0604020202020204" pitchFamily="34" charset="0"/>
              <a:buNone/>
            </a:pP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1615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i="1" dirty="0"/>
              <a:t>The overall purpose of the work is to …  </a:t>
            </a:r>
          </a:p>
          <a:p>
            <a:pPr lvl="0">
              <a:buClr>
                <a:srgbClr val="000000"/>
              </a:buClr>
              <a:buSzPts val="1400"/>
              <a:defRPr/>
            </a:pPr>
            <a:r>
              <a:rPr lang="en-US" b="1" i="1" dirty="0">
                <a:solidFill>
                  <a:srgbClr val="C00000"/>
                </a:solidFill>
              </a:rPr>
              <a:t>NB! </a:t>
            </a:r>
          </a:p>
          <a:p>
            <a:pPr lvl="0">
              <a:buClr>
                <a:srgbClr val="000000"/>
              </a:buClr>
              <a:buSzPts val="1400"/>
              <a:defRPr/>
            </a:pPr>
            <a:r>
              <a:rPr lang="en-US" i="1" dirty="0">
                <a:solidFill>
                  <a:srgbClr val="C00000"/>
                </a:solidFill>
              </a:rPr>
              <a:t>On the slide ‘Aim’ you are supposed to express </a:t>
            </a:r>
            <a:r>
              <a:rPr lang="en-US" b="1" i="1" u="sng" dirty="0">
                <a:solidFill>
                  <a:srgbClr val="C00000"/>
                </a:solidFill>
              </a:rPr>
              <a:t>the potential impact of the project</a:t>
            </a:r>
            <a:r>
              <a:rPr lang="en-US" i="1" dirty="0">
                <a:solidFill>
                  <a:srgbClr val="C00000"/>
                </a:solidFill>
              </a:rPr>
              <a:t> (this criterion is going to be evaluated by the Reviewers). </a:t>
            </a:r>
            <a:endParaRPr lang="en-US" b="1" i="1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i="1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Objectives are the specific or concrete goals to be achieved. They are steps or tasks that needed to be taken to reach the final aim of the project.</a:t>
            </a:r>
          </a:p>
          <a:p>
            <a:endParaRPr lang="en-US" dirty="0"/>
          </a:p>
          <a:p>
            <a:r>
              <a:rPr lang="en-US" dirty="0"/>
              <a:t>The objectives of the present research run as follows:</a:t>
            </a:r>
          </a:p>
          <a:p>
            <a:r>
              <a:rPr lang="en-US" dirty="0"/>
              <a:t>1… </a:t>
            </a:r>
          </a:p>
          <a:p>
            <a:r>
              <a:rPr lang="en-US" dirty="0"/>
              <a:t>2… </a:t>
            </a:r>
          </a:p>
          <a:p>
            <a:r>
              <a:rPr lang="en-US" dirty="0"/>
              <a:t>3…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4445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>
              <a:buSzPts val="1400"/>
              <a:defRPr/>
            </a:pPr>
            <a:r>
              <a:rPr lang="en-US" sz="1200" b="1" i="1" dirty="0">
                <a:solidFill>
                  <a:srgbClr val="C00000"/>
                </a:solidFill>
              </a:rPr>
              <a:t>NB!</a:t>
            </a:r>
            <a:endParaRPr lang="en-US" sz="1200" i="1" dirty="0">
              <a:solidFill>
                <a:srgbClr val="C00000"/>
              </a:solidFill>
            </a:endParaRPr>
          </a:p>
          <a:p>
            <a:pPr marL="228600" lvl="0">
              <a:buSzPts val="1400"/>
              <a:defRPr/>
            </a:pPr>
            <a:r>
              <a:rPr lang="en-US" sz="1200" i="1" dirty="0">
                <a:solidFill>
                  <a:srgbClr val="C00000"/>
                </a:solidFill>
              </a:rPr>
              <a:t>On the slide ‘Objectives’ you are supposed to present </a:t>
            </a:r>
            <a:r>
              <a:rPr lang="en-US" sz="1200" b="1" i="1" u="sng" dirty="0">
                <a:solidFill>
                  <a:srgbClr val="C00000"/>
                </a:solidFill>
              </a:rPr>
              <a:t>novelty of the project</a:t>
            </a:r>
            <a:r>
              <a:rPr lang="en-US" sz="1200" i="1" dirty="0">
                <a:solidFill>
                  <a:srgbClr val="C00000"/>
                </a:solidFill>
              </a:rPr>
              <a:t> in a concise form (this criterion is going to be evaluated by the Reviewers). The topic of the novelty should be presented in greater detail on the slide ‘Algorithms and Methods’.</a:t>
            </a:r>
          </a:p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None/>
              <a:tabLst/>
              <a:defRPr/>
            </a:pPr>
            <a:endParaRPr lang="ru-RU" sz="1200" dirty="0">
              <a:solidFill>
                <a:srgbClr val="C00000"/>
              </a:solidFill>
            </a:endParaRPr>
          </a:p>
          <a:p>
            <a:pPr marL="22860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3240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Presenting the results achieved in the experiment.</a:t>
            </a:r>
          </a:p>
          <a:p>
            <a:endParaRPr lang="en-US" dirty="0"/>
          </a:p>
          <a:p>
            <a:r>
              <a:rPr lang="en-US" dirty="0"/>
              <a:t>Enumerating and describing the theoretical approaches, methods and algorithms used in the research.</a:t>
            </a:r>
          </a:p>
          <a:p>
            <a:r>
              <a:rPr lang="en-US" dirty="0"/>
              <a:t>Enumerating languages and programs used in the research.</a:t>
            </a:r>
          </a:p>
          <a:p>
            <a:r>
              <a:rPr lang="en-US" dirty="0"/>
              <a:t>Describing </a:t>
            </a:r>
            <a:r>
              <a:rPr lang="en-US" u="sng" dirty="0"/>
              <a:t>in detail</a:t>
            </a:r>
            <a:r>
              <a:rPr lang="en-US" dirty="0"/>
              <a:t> data sets you used.</a:t>
            </a:r>
          </a:p>
          <a:p>
            <a:r>
              <a:rPr lang="en-US" dirty="0"/>
              <a:t>Presenting the metrics used.</a:t>
            </a:r>
          </a:p>
          <a:p>
            <a:endParaRPr lang="en-US" dirty="0"/>
          </a:p>
          <a:p>
            <a:r>
              <a:rPr lang="en-US" dirty="0"/>
              <a:t>Comparing the results of the experiment with those obtained using other methods.</a:t>
            </a:r>
          </a:p>
          <a:p>
            <a:endParaRPr lang="en-US" dirty="0"/>
          </a:p>
          <a:p>
            <a:r>
              <a:rPr lang="en-US" dirty="0"/>
              <a:t>Outlining the benefits of the used method.</a:t>
            </a:r>
          </a:p>
          <a:p>
            <a:endParaRPr lang="en-US" dirty="0"/>
          </a:p>
          <a:p>
            <a:pPr algn="just"/>
            <a:r>
              <a:rPr lang="en-US" b="1" i="1" dirty="0">
                <a:solidFill>
                  <a:srgbClr val="C00000"/>
                </a:solidFill>
              </a:rPr>
              <a:t>NB!</a:t>
            </a:r>
          </a:p>
          <a:p>
            <a:pPr algn="just"/>
            <a:r>
              <a:rPr lang="en-US" i="1" dirty="0">
                <a:solidFill>
                  <a:srgbClr val="C00000"/>
                </a:solidFill>
              </a:rPr>
              <a:t>If you introduce a chart or graph you should explain what it shows. The slide should include the graph/chart, a small bit of text is also allowed. </a:t>
            </a:r>
          </a:p>
          <a:p>
            <a:pPr algn="just"/>
            <a:r>
              <a:rPr lang="en-US" i="1" dirty="0">
                <a:solidFill>
                  <a:srgbClr val="C00000"/>
                </a:solidFill>
              </a:rPr>
              <a:t>In addition, your explanations accompanying the graph should be presented orally.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46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Presenting the results achieved in the experiment.</a:t>
            </a:r>
          </a:p>
          <a:p>
            <a:endParaRPr lang="en-US" dirty="0"/>
          </a:p>
          <a:p>
            <a:r>
              <a:rPr lang="en-US" dirty="0"/>
              <a:t>Enumerating and describing the theoretical approaches, methods and algorithms used in the research.</a:t>
            </a:r>
          </a:p>
          <a:p>
            <a:r>
              <a:rPr lang="en-US" dirty="0"/>
              <a:t>Enumerating languages and programs used in the research.</a:t>
            </a:r>
          </a:p>
          <a:p>
            <a:r>
              <a:rPr lang="en-US" dirty="0"/>
              <a:t>Describing </a:t>
            </a:r>
            <a:r>
              <a:rPr lang="en-US" u="sng" dirty="0"/>
              <a:t>in detail</a:t>
            </a:r>
            <a:r>
              <a:rPr lang="en-US" dirty="0"/>
              <a:t> data sets you used.</a:t>
            </a:r>
          </a:p>
          <a:p>
            <a:r>
              <a:rPr lang="en-US" dirty="0"/>
              <a:t>Presenting the metrics used.</a:t>
            </a:r>
          </a:p>
          <a:p>
            <a:endParaRPr lang="en-US" dirty="0"/>
          </a:p>
          <a:p>
            <a:r>
              <a:rPr lang="en-US" dirty="0"/>
              <a:t>Comparing the results of the experiment with those obtained using other methods.</a:t>
            </a:r>
          </a:p>
          <a:p>
            <a:endParaRPr lang="en-US" dirty="0"/>
          </a:p>
          <a:p>
            <a:r>
              <a:rPr lang="en-US" dirty="0"/>
              <a:t>Outlining the benefits of the used method.</a:t>
            </a:r>
          </a:p>
          <a:p>
            <a:endParaRPr lang="en-US" dirty="0"/>
          </a:p>
          <a:p>
            <a:pPr algn="just"/>
            <a:r>
              <a:rPr lang="en-US" b="1" i="1" dirty="0">
                <a:solidFill>
                  <a:srgbClr val="C00000"/>
                </a:solidFill>
              </a:rPr>
              <a:t>NB!</a:t>
            </a:r>
          </a:p>
          <a:p>
            <a:pPr algn="just"/>
            <a:r>
              <a:rPr lang="en-US" i="1" dirty="0">
                <a:solidFill>
                  <a:srgbClr val="C00000"/>
                </a:solidFill>
              </a:rPr>
              <a:t>If you introduce a chart or graph you should explain what it shows. The slide should include the graph/chart, a small bit of text is also allowed. </a:t>
            </a:r>
          </a:p>
          <a:p>
            <a:pPr algn="just"/>
            <a:r>
              <a:rPr lang="en-US" i="1" dirty="0">
                <a:solidFill>
                  <a:srgbClr val="C00000"/>
                </a:solidFill>
              </a:rPr>
              <a:t>In addition, your explanations accompanying the graph should be presented orally.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8767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ver+partners" preserve="1">
  <p:cSld name="Cover+partners">
    <p:bg>
      <p:bgPr>
        <a:solidFill>
          <a:srgbClr val="AAC50B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8"/>
          <p:cNvPicPr preferRelativeResize="0"/>
          <p:nvPr/>
        </p:nvPicPr>
        <p:blipFill rotWithShape="1">
          <a:blip r:embed="rId2">
            <a:alphaModFix/>
          </a:blip>
          <a:srcRect b="40050"/>
          <a:stretch/>
        </p:blipFill>
        <p:spPr>
          <a:xfrm rot="-5400000">
            <a:off x="9483100" y="2054836"/>
            <a:ext cx="3500015" cy="66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8"/>
          <p:cNvPicPr preferRelativeResize="0"/>
          <p:nvPr/>
        </p:nvPicPr>
        <p:blipFill rotWithShape="1">
          <a:blip r:embed="rId3">
            <a:alphaModFix/>
          </a:blip>
          <a:srcRect t="50017"/>
          <a:stretch/>
        </p:blipFill>
        <p:spPr>
          <a:xfrm>
            <a:off x="0" y="4133741"/>
            <a:ext cx="12192001" cy="272426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>
            <a:spLocks noGrp="1"/>
          </p:cNvSpPr>
          <p:nvPr>
            <p:ph type="body" idx="1"/>
          </p:nvPr>
        </p:nvSpPr>
        <p:spPr>
          <a:xfrm>
            <a:off x="1052215" y="635886"/>
            <a:ext cx="7977485" cy="4354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2"/>
          </p:nvPr>
        </p:nvSpPr>
        <p:spPr>
          <a:xfrm>
            <a:off x="1052215" y="5595431"/>
            <a:ext cx="2457467" cy="4376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70" name="Google Shape;70;p8"/>
          <p:cNvCxnSpPr/>
          <p:nvPr/>
        </p:nvCxnSpPr>
        <p:spPr>
          <a:xfrm>
            <a:off x="5715001" y="5785757"/>
            <a:ext cx="5600700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11283043" y="4310743"/>
            <a:ext cx="0" cy="1475014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620279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0">
          <p15:clr>
            <a:srgbClr val="FBAE40"/>
          </p15:clr>
        </p15:guide>
        <p15:guide id="2" orient="horz" pos="24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Andrey Vlasov. Machine-aided multi-document summarization of scientific papers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53-CC57-45F0-8CC3-8D83B614E8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  <a:lvl3pPr marL="746125" indent="0">
              <a:buNone/>
              <a:defRPr/>
            </a:lvl3pPr>
            <a:lvl4pPr marL="460375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3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031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peaker: bio" preserve="1" userDrawn="1">
  <p:cSld name="Speaker: bio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/>
          <p:nvPr/>
        </p:nvSpPr>
        <p:spPr>
          <a:xfrm>
            <a:off x="0" y="6772940"/>
            <a:ext cx="12192000" cy="85060"/>
          </a:xfrm>
          <a:prstGeom prst="rect">
            <a:avLst/>
          </a:prstGeom>
          <a:solidFill>
            <a:srgbClr val="AAC50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0"/>
          <p:cNvSpPr txBox="1">
            <a:spLocks noGrp="1"/>
          </p:cNvSpPr>
          <p:nvPr>
            <p:ph type="body" idx="1"/>
          </p:nvPr>
        </p:nvSpPr>
        <p:spPr>
          <a:xfrm>
            <a:off x="3139624" y="365123"/>
            <a:ext cx="7847862" cy="605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body" idx="2"/>
          </p:nvPr>
        </p:nvSpPr>
        <p:spPr>
          <a:xfrm>
            <a:off x="796243" y="2541481"/>
            <a:ext cx="884512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796242" y="3493118"/>
            <a:ext cx="2159000" cy="64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0"/>
          <p:cNvSpPr txBox="1"/>
          <p:nvPr/>
        </p:nvSpPr>
        <p:spPr>
          <a:xfrm rot="-5400000">
            <a:off x="8840264" y="2512345"/>
            <a:ext cx="5941050" cy="164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100" b="1">
                <a:solidFill>
                  <a:srgbClr val="AAC50B"/>
                </a:solidFill>
                <a:latin typeface="Arial"/>
                <a:ea typeface="Arial"/>
                <a:cs typeface="Arial"/>
                <a:sym typeface="Arial"/>
              </a:rPr>
              <a:t>about me</a:t>
            </a:r>
            <a:endParaRPr sz="10100" b="1">
              <a:solidFill>
                <a:srgbClr val="AAC50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0"/>
          <p:cNvSpPr>
            <a:spLocks noGrp="1"/>
          </p:cNvSpPr>
          <p:nvPr>
            <p:ph type="pic" idx="4"/>
          </p:nvPr>
        </p:nvSpPr>
        <p:spPr>
          <a:xfrm>
            <a:off x="796242" y="365122"/>
            <a:ext cx="2060615" cy="206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5"/>
          </p:nvPr>
        </p:nvSpPr>
        <p:spPr>
          <a:xfrm>
            <a:off x="796242" y="2974142"/>
            <a:ext cx="1274488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8" name="Google Shape;8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-172868" y="5699770"/>
            <a:ext cx="1204330" cy="2020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3629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act: basic" preserve="1">
  <p:cSld name="Contact: basic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/>
          <p:nvPr/>
        </p:nvSpPr>
        <p:spPr>
          <a:xfrm>
            <a:off x="0" y="6772940"/>
            <a:ext cx="12192000" cy="85060"/>
          </a:xfrm>
          <a:prstGeom prst="rect">
            <a:avLst/>
          </a:prstGeom>
          <a:solidFill>
            <a:srgbClr val="AAC50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1"/>
          </p:nvPr>
        </p:nvSpPr>
        <p:spPr>
          <a:xfrm>
            <a:off x="938280" y="1426345"/>
            <a:ext cx="9865282" cy="64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C50B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AAC50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1"/>
          <p:cNvSpPr txBox="1"/>
          <p:nvPr/>
        </p:nvSpPr>
        <p:spPr>
          <a:xfrm rot="-5400000">
            <a:off x="9019740" y="2400979"/>
            <a:ext cx="5429692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AAC50B"/>
                </a:solidFill>
                <a:latin typeface="Arial"/>
                <a:ea typeface="Arial"/>
                <a:cs typeface="Arial"/>
                <a:sym typeface="Arial"/>
              </a:rPr>
              <a:t>contact</a:t>
            </a:r>
            <a:endParaRPr sz="11500" b="1">
              <a:solidFill>
                <a:srgbClr val="AAC50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1"/>
          <p:cNvSpPr txBox="1"/>
          <p:nvPr/>
        </p:nvSpPr>
        <p:spPr>
          <a:xfrm>
            <a:off x="938280" y="868043"/>
            <a:ext cx="97536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e-mail:</a:t>
            </a:r>
            <a:endParaRPr sz="1800" b="1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1"/>
          <p:cNvSpPr txBox="1"/>
          <p:nvPr/>
        </p:nvSpPr>
        <p:spPr>
          <a:xfrm>
            <a:off x="938280" y="2514493"/>
            <a:ext cx="97536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phone:</a:t>
            </a:r>
            <a:endParaRPr sz="1800" b="1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1"/>
          <p:cNvSpPr txBox="1">
            <a:spLocks noGrp="1"/>
          </p:cNvSpPr>
          <p:nvPr>
            <p:ph type="body" idx="2"/>
          </p:nvPr>
        </p:nvSpPr>
        <p:spPr>
          <a:xfrm>
            <a:off x="938280" y="3054843"/>
            <a:ext cx="9865282" cy="64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C50B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AAC50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body" idx="3"/>
          </p:nvPr>
        </p:nvSpPr>
        <p:spPr>
          <a:xfrm>
            <a:off x="938280" y="3983034"/>
            <a:ext cx="9865282" cy="64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C50B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AAC50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7" name="Google Shape;9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-172868" y="5699770"/>
            <a:ext cx="1204330" cy="2020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4199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act: advanced" preserve="1">
  <p:cSld name="Contact: advanced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/>
          <p:nvPr/>
        </p:nvSpPr>
        <p:spPr>
          <a:xfrm>
            <a:off x="0" y="6772940"/>
            <a:ext cx="12192000" cy="85060"/>
          </a:xfrm>
          <a:prstGeom prst="rect">
            <a:avLst/>
          </a:prstGeom>
          <a:solidFill>
            <a:srgbClr val="AAC50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body" idx="1"/>
          </p:nvPr>
        </p:nvSpPr>
        <p:spPr>
          <a:xfrm>
            <a:off x="938280" y="1426345"/>
            <a:ext cx="9865282" cy="64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C50B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AAC50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12"/>
          <p:cNvSpPr txBox="1"/>
          <p:nvPr/>
        </p:nvSpPr>
        <p:spPr>
          <a:xfrm rot="-5400000">
            <a:off x="9019740" y="2400979"/>
            <a:ext cx="5429692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AAC50B"/>
                </a:solidFill>
                <a:latin typeface="Arial"/>
                <a:ea typeface="Arial"/>
                <a:cs typeface="Arial"/>
                <a:sym typeface="Arial"/>
              </a:rPr>
              <a:t>contact</a:t>
            </a:r>
            <a:endParaRPr sz="11500" b="1">
              <a:solidFill>
                <a:srgbClr val="AAC50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2"/>
          <p:cNvSpPr txBox="1"/>
          <p:nvPr/>
        </p:nvSpPr>
        <p:spPr>
          <a:xfrm>
            <a:off x="938280" y="868043"/>
            <a:ext cx="97536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e-mail:</a:t>
            </a:r>
            <a:endParaRPr sz="1800" b="1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2"/>
          <p:cNvSpPr txBox="1"/>
          <p:nvPr/>
        </p:nvSpPr>
        <p:spPr>
          <a:xfrm>
            <a:off x="938280" y="2514493"/>
            <a:ext cx="97536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phone:</a:t>
            </a:r>
            <a:endParaRPr sz="1800" b="1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2"/>
          </p:nvPr>
        </p:nvSpPr>
        <p:spPr>
          <a:xfrm>
            <a:off x="938280" y="3054843"/>
            <a:ext cx="9865282" cy="64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C50B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AAC50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body" idx="3"/>
          </p:nvPr>
        </p:nvSpPr>
        <p:spPr>
          <a:xfrm>
            <a:off x="938280" y="3983034"/>
            <a:ext cx="9865282" cy="64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C50B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AAC50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/>
          <p:nvPr/>
        </p:nvSpPr>
        <p:spPr>
          <a:xfrm>
            <a:off x="938280" y="5980919"/>
            <a:ext cx="97536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social:</a:t>
            </a:r>
            <a:endParaRPr sz="1800" b="1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24312" y="6029069"/>
            <a:ext cx="252042" cy="252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2660" y="6029069"/>
            <a:ext cx="252042" cy="252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76910" y="6023543"/>
            <a:ext cx="252042" cy="2520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2"/>
          <p:cNvSpPr txBox="1">
            <a:spLocks noGrp="1"/>
          </p:cNvSpPr>
          <p:nvPr>
            <p:ph type="body" idx="4"/>
          </p:nvPr>
        </p:nvSpPr>
        <p:spPr>
          <a:xfrm>
            <a:off x="2667434" y="6002231"/>
            <a:ext cx="2383701" cy="29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12"/>
          <p:cNvSpPr txBox="1">
            <a:spLocks noGrp="1"/>
          </p:cNvSpPr>
          <p:nvPr>
            <p:ph type="body" idx="5"/>
          </p:nvPr>
        </p:nvSpPr>
        <p:spPr>
          <a:xfrm>
            <a:off x="5713849" y="6002231"/>
            <a:ext cx="2547933" cy="29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2"/>
          <p:cNvSpPr txBox="1">
            <a:spLocks noGrp="1"/>
          </p:cNvSpPr>
          <p:nvPr>
            <p:ph type="body" idx="6"/>
          </p:nvPr>
        </p:nvSpPr>
        <p:spPr>
          <a:xfrm>
            <a:off x="8839599" y="5980919"/>
            <a:ext cx="2541779" cy="29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3" name="Google Shape;11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-172868" y="5699770"/>
            <a:ext cx="1204330" cy="2020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3459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163691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eaker" preserve="1">
  <p:cSld name="Speak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6772940"/>
            <a:ext cx="12192000" cy="85060"/>
          </a:xfrm>
          <a:prstGeom prst="rect">
            <a:avLst/>
          </a:prstGeom>
          <a:solidFill>
            <a:srgbClr val="AAC50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952416" y="2047258"/>
            <a:ext cx="5803900" cy="1960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2"/>
          </p:nvPr>
        </p:nvSpPr>
        <p:spPr>
          <a:xfrm>
            <a:off x="6116583" y="4190514"/>
            <a:ext cx="4639733" cy="39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3"/>
          </p:nvPr>
        </p:nvSpPr>
        <p:spPr>
          <a:xfrm>
            <a:off x="6116583" y="5117646"/>
            <a:ext cx="4639733" cy="138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4"/>
          </p:nvPr>
        </p:nvSpPr>
        <p:spPr>
          <a:xfrm>
            <a:off x="1018584" y="1101667"/>
            <a:ext cx="3481387" cy="348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-172868" y="5699770"/>
            <a:ext cx="1204330" cy="20206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10194586" y="-1997414"/>
            <a:ext cx="3994827" cy="3994827"/>
          </a:xfrm>
          <a:prstGeom prst="pie">
            <a:avLst>
              <a:gd name="adj1" fmla="val 5396160"/>
              <a:gd name="adj2" fmla="val 108090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0316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ver+partners" preserve="1">
  <p:cSld name="3_Cover+partners">
    <p:bg>
      <p:bgPr>
        <a:solidFill>
          <a:srgbClr val="AAC50B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/>
          <p:nvPr/>
        </p:nvSpPr>
        <p:spPr>
          <a:xfrm>
            <a:off x="921748" y="182880"/>
            <a:ext cx="9472204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thx.</a:t>
            </a:r>
            <a:endParaRPr sz="16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3"/>
          <p:cNvPicPr preferRelativeResize="0"/>
          <p:nvPr/>
        </p:nvPicPr>
        <p:blipFill rotWithShape="1">
          <a:blip r:embed="rId2">
            <a:alphaModFix/>
          </a:blip>
          <a:srcRect b="40050"/>
          <a:stretch/>
        </p:blipFill>
        <p:spPr>
          <a:xfrm rot="-5400000">
            <a:off x="9483100" y="2054836"/>
            <a:ext cx="3500015" cy="66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3"/>
          <p:cNvPicPr preferRelativeResize="0"/>
          <p:nvPr/>
        </p:nvPicPr>
        <p:blipFill rotWithShape="1">
          <a:blip r:embed="rId3">
            <a:alphaModFix/>
          </a:blip>
          <a:srcRect t="50017"/>
          <a:stretch/>
        </p:blipFill>
        <p:spPr>
          <a:xfrm>
            <a:off x="0" y="4133741"/>
            <a:ext cx="12192001" cy="27242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3"/>
          <p:cNvCxnSpPr/>
          <p:nvPr/>
        </p:nvCxnSpPr>
        <p:spPr>
          <a:xfrm>
            <a:off x="0" y="5785757"/>
            <a:ext cx="11315701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19;p13"/>
          <p:cNvCxnSpPr/>
          <p:nvPr/>
        </p:nvCxnSpPr>
        <p:spPr>
          <a:xfrm>
            <a:off x="11283043" y="4310743"/>
            <a:ext cx="0" cy="1475014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652011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0">
          <p15:clr>
            <a:srgbClr val="FBAE40"/>
          </p15:clr>
        </p15:guide>
        <p15:guide id="2" orient="horz" pos="249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3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Andrey Vlasov. Machine-aided multi-document summarization of scientific papers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A7253-CC57-45F0-8CC3-8D83B614E81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Google Shape;73;p9"/>
          <p:cNvSpPr/>
          <p:nvPr userDrawn="1"/>
        </p:nvSpPr>
        <p:spPr>
          <a:xfrm>
            <a:off x="0" y="6772940"/>
            <a:ext cx="12192000" cy="85060"/>
          </a:xfrm>
          <a:prstGeom prst="rect">
            <a:avLst/>
          </a:prstGeom>
          <a:solidFill>
            <a:srgbClr val="AAC50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78;p9"/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 rot="-5400000">
            <a:off x="-172868" y="5699770"/>
            <a:ext cx="1204330" cy="20206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4;p3"/>
          <p:cNvSpPr/>
          <p:nvPr userDrawn="1"/>
        </p:nvSpPr>
        <p:spPr>
          <a:xfrm>
            <a:off x="10194586" y="-1997414"/>
            <a:ext cx="3994827" cy="3994827"/>
          </a:xfrm>
          <a:prstGeom prst="pie">
            <a:avLst>
              <a:gd name="adj1" fmla="val 5396160"/>
              <a:gd name="adj2" fmla="val 108090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853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83" r:id="rId2"/>
    <p:sldLayoutId id="2147483678" r:id="rId3"/>
    <p:sldLayoutId id="2147483679" r:id="rId4"/>
    <p:sldLayoutId id="2147483680" r:id="rId5"/>
    <p:sldLayoutId id="2147483682" r:id="rId6"/>
    <p:sldLayoutId id="2147483675" r:id="rId7"/>
    <p:sldLayoutId id="2147483681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5750" marR="0" lvl="0" indent="-285750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L="285750" marR="0" lvl="1" indent="-28575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 pitchFamily="34" charset="0"/>
        <a:buChar char="•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L="1031875" marR="0" lvl="2" indent="-285750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L="746125" marR="0" lvl="3" indent="-285750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L="1376363" marR="0" lvl="4" indent="-285750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1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eur-ws.org/Vol-1610/paper11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eur-ws.org/Vol-1610/paper11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-search.mipt.ru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s2or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llenai/s2orc" TargetMode="Externa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eur-ws.org/Vol-1610/paper11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02949" y="359685"/>
            <a:ext cx="2493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Data Science</a:t>
            </a:r>
            <a:endParaRPr lang="ru-RU" i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86927" y="1919577"/>
            <a:ext cx="10075654" cy="200271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Machine-aided multi-document summarization of scientific papers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95967" y="4123683"/>
            <a:ext cx="6400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/>
            <a:r>
              <a:rPr lang="en-US" sz="2000" b="0" dirty="0"/>
              <a:t>Student: </a:t>
            </a:r>
            <a:r>
              <a:rPr lang="en-US" sz="2000" b="0" i="1" dirty="0"/>
              <a:t>Andrey </a:t>
            </a:r>
            <a:r>
              <a:rPr lang="en-US" sz="2000" b="0" i="1" dirty="0" err="1"/>
              <a:t>Vlasov</a:t>
            </a:r>
            <a:endParaRPr lang="en-US" sz="2000" b="0" dirty="0"/>
          </a:p>
          <a:p>
            <a:pPr lvl="0" algn="r"/>
            <a:r>
              <a:rPr lang="en-US" sz="2000" b="0" dirty="0"/>
              <a:t>Research Advisor: </a:t>
            </a:r>
            <a:r>
              <a:rPr lang="en-US" sz="2000" b="0" i="1" dirty="0"/>
              <a:t>Maxim </a:t>
            </a:r>
            <a:r>
              <a:rPr lang="en-US" sz="2000" b="0" i="1" dirty="0" err="1"/>
              <a:t>Panov</a:t>
            </a:r>
            <a:endParaRPr lang="en-US" sz="2000" b="0" dirty="0"/>
          </a:p>
          <a:p>
            <a:pPr lvl="0" algn="r"/>
            <a:r>
              <a:rPr lang="en-US" sz="2000" b="0" i="1" dirty="0"/>
              <a:t>Co-Advisor : Konstantin </a:t>
            </a:r>
            <a:r>
              <a:rPr lang="en-US" sz="2000" b="0" i="1" dirty="0" err="1"/>
              <a:t>Vorontsov</a:t>
            </a:r>
            <a:r>
              <a:rPr lang="en-US" sz="2000" b="0" i="1" dirty="0"/>
              <a:t> </a:t>
            </a:r>
            <a:endParaRPr lang="en-US" sz="2000" b="0" dirty="0"/>
          </a:p>
          <a:p>
            <a:pPr lvl="0" indent="-38100"/>
            <a:endParaRPr lang="en-US" sz="2000" dirty="0"/>
          </a:p>
          <a:p>
            <a:pPr lvl="0" indent="-38100"/>
            <a:endParaRPr lang="en-US" sz="2000" dirty="0"/>
          </a:p>
          <a:p>
            <a:pPr marL="0" lvl="0" indent="0"/>
            <a:endParaRPr lang="en-US" sz="2000" dirty="0"/>
          </a:p>
          <a:p>
            <a:pPr marL="0" lvl="0" indent="0"/>
            <a:endParaRPr lang="en-US" sz="2000" dirty="0"/>
          </a:p>
          <a:p>
            <a:pPr marL="0" lvl="0" indent="0"/>
            <a:endParaRPr lang="en-US" sz="2000" dirty="0"/>
          </a:p>
          <a:p>
            <a:pPr marL="0" lvl="0" indent="0"/>
            <a:endParaRPr lang="en-US" sz="2000" dirty="0"/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3204795" y="5938164"/>
            <a:ext cx="6400800" cy="340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3200" b="0" kern="1200">
                <a:solidFill>
                  <a:srgbClr val="595959"/>
                </a:solidFill>
                <a:latin typeface="Arial Unicode MS"/>
                <a:ea typeface="+mn-ea"/>
                <a:cs typeface="Arial Unicode MS"/>
              </a:defRPr>
            </a:lvl1pPr>
            <a:lvl2pPr marL="4572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Arial Unicode MS"/>
                <a:ea typeface="+mn-ea"/>
                <a:cs typeface="Arial Unicode MS"/>
              </a:defRPr>
            </a:lvl2pPr>
            <a:lvl3pPr marL="9144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Arial Unicode MS"/>
                <a:ea typeface="+mn-ea"/>
                <a:cs typeface="Arial Unicode MS"/>
              </a:defRPr>
            </a:lvl3pPr>
            <a:lvl4pPr marL="13716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Arial Unicode MS"/>
                <a:ea typeface="+mn-ea"/>
                <a:cs typeface="Arial Unicode MS"/>
              </a:defRPr>
            </a:lvl4pPr>
            <a:lvl5pPr marL="18288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Arial Unicode MS"/>
                <a:ea typeface="+mn-ea"/>
                <a:cs typeface="Arial Unicode MS"/>
              </a:defRPr>
            </a:lvl5pPr>
            <a:lvl6pPr marL="22860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May, 2020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Andrey Vlasov. Machine-aided multi-document summarization of scientific papers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53-CC57-45F0-8CC3-8D83B614E818}" type="slidenum">
              <a:rPr lang="en-US" smtClean="0"/>
              <a:t>10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26D4B7C6-27B6-4109-ADDB-27FE956048A8}"/>
              </a:ext>
            </a:extLst>
          </p:cNvPr>
          <p:cNvSpPr txBox="1">
            <a:spLocks/>
          </p:cNvSpPr>
          <p:nvPr/>
        </p:nvSpPr>
        <p:spPr>
          <a:xfrm>
            <a:off x="838201" y="1474748"/>
            <a:ext cx="2543568" cy="662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46125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60375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90613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u="sng" dirty="0">
                <a:solidFill>
                  <a:schemeClr val="hlink"/>
                </a:solidFill>
                <a:hlinkClick r:id="rId3"/>
              </a:rPr>
              <a:t>CL-</a:t>
            </a:r>
            <a:r>
              <a:rPr lang="en-US" u="sng" dirty="0" err="1">
                <a:solidFill>
                  <a:schemeClr val="hlink"/>
                </a:solidFill>
                <a:hlinkClick r:id="rId3"/>
              </a:rPr>
              <a:t>SciSumm</a:t>
            </a:r>
            <a:endParaRPr lang="en-US" u="sng" dirty="0">
              <a:solidFill>
                <a:schemeClr val="hlink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Google Shape;176;g6deb860800_2_2">
            <a:extLst>
              <a:ext uri="{FF2B5EF4-FFF2-40B4-BE49-F238E27FC236}">
                <a16:creationId xmlns:a16="http://schemas.microsoft.com/office/drawing/2014/main" id="{BE675A39-3A19-41AB-83A6-D257C7463765}"/>
              </a:ext>
            </a:extLst>
          </p:cNvPr>
          <p:cNvSpPr txBox="1"/>
          <p:nvPr/>
        </p:nvSpPr>
        <p:spPr>
          <a:xfrm>
            <a:off x="838200" y="1972359"/>
            <a:ext cx="8663100" cy="44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 err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Citance</a:t>
            </a:r>
            <a:r>
              <a:rPr lang="en-US" sz="2000" i="1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Number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11 | </a:t>
            </a:r>
            <a:r>
              <a:rPr lang="en-US" sz="2000" i="1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Reference Article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 C00-2123.xml | 		</a:t>
            </a:r>
            <a:r>
              <a:rPr lang="en-US" sz="2000" i="1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Citing Article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 J04-4002.xml | </a:t>
            </a:r>
            <a:r>
              <a:rPr lang="en-US" sz="2000" i="1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Citation Marker Offset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 ['282'] | </a:t>
            </a:r>
            <a:r>
              <a:rPr lang="en-US" sz="2000" i="1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Citation Marker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Tillmann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and Ney 2000 | Citation Offset:  ['282'] | </a:t>
            </a:r>
            <a:r>
              <a:rPr lang="en-US" sz="2000" i="1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Citation Text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 &lt;S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sid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="282"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ssid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= "48"&gt;We call this selection of highly probable words observation pruning (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Tillmann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and Ney 2000).&lt;/S&gt; | </a:t>
            </a:r>
            <a:r>
              <a:rPr lang="en-US" sz="2000" i="1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Reference Offset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 ['179'] | </a:t>
            </a:r>
            <a:r>
              <a:rPr lang="en-US" sz="2000" i="1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Reference Text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 &lt;S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sid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="179"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ssid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= "39"&gt;For our demonstration system, we typically use the pruning threshold t0 = 5:0 to speed up the search by a factor 5 while allowing for a small degradation in translation accuracy.&lt;/S&gt; | </a:t>
            </a:r>
            <a:r>
              <a:rPr lang="en-US" sz="2000" i="1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Discourse Facet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Method_Citation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| </a:t>
            </a:r>
            <a:r>
              <a:rPr lang="en-US" sz="2000" i="1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Annotator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 Swastika Bhattacharya |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Example of 1 annotation with 1 </a:t>
            </a:r>
            <a:r>
              <a:rPr lang="en-US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citance</a:t>
            </a:r>
            <a:r>
              <a:rPr lang="en-US" sz="2000" b="1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of reference paper </a:t>
            </a:r>
            <a:endParaRPr sz="2000" b="1"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9012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extraction of an overview part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Andrey Vlasov. Machine-aided multi-document summarization of scientific papers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53-CC57-45F0-8CC3-8D83B614E818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49255" y="1690688"/>
            <a:ext cx="8559209" cy="4665662"/>
          </a:xfrm>
        </p:spPr>
        <p:txBody>
          <a:bodyPr>
            <a:normAutofit/>
          </a:bodyPr>
          <a:lstStyle/>
          <a:p>
            <a:r>
              <a:rPr lang="en-US" sz="2000" dirty="0"/>
              <a:t>Rule-based</a:t>
            </a:r>
            <a:r>
              <a:rPr lang="ru-RU" sz="2000" dirty="0"/>
              <a:t> </a:t>
            </a:r>
            <a:r>
              <a:rPr lang="en-GB" sz="2000" dirty="0"/>
              <a:t>/ ML </a:t>
            </a:r>
            <a:r>
              <a:rPr lang="en-US" sz="2000" dirty="0"/>
              <a:t>approach on </a:t>
            </a:r>
            <a:r>
              <a:rPr lang="en-US" sz="2000" u="sng" dirty="0"/>
              <a:t>features</a:t>
            </a:r>
            <a:r>
              <a:rPr lang="en-US" sz="2000" dirty="0"/>
              <a:t>:</a:t>
            </a:r>
            <a:endParaRPr lang="ru-RU" sz="20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000" dirty="0"/>
              <a:t>Citation density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000" dirty="0"/>
              <a:t>The number of consecutive sentences which include at least 1 citation</a:t>
            </a:r>
            <a:endParaRPr lang="ru-RU" sz="20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000" dirty="0"/>
              <a:t>Positional features</a:t>
            </a:r>
            <a:endParaRPr lang="ru-RU" sz="2000" dirty="0"/>
          </a:p>
          <a:p>
            <a:pPr marL="742950" lvl="1" indent="-457200">
              <a:buFont typeface="Wingdings" panose="05000000000000000000" pitchFamily="2" charset="2"/>
              <a:buChar char="Ø"/>
            </a:pPr>
            <a:r>
              <a:rPr lang="en-GB" sz="2000" dirty="0"/>
              <a:t>The section position in the paper</a:t>
            </a:r>
            <a:endParaRPr lang="ru-RU" sz="2000" dirty="0"/>
          </a:p>
          <a:p>
            <a:pPr marL="742950" lvl="1" indent="-457200">
              <a:buFont typeface="Wingdings" panose="05000000000000000000" pitchFamily="2" charset="2"/>
              <a:buChar char="Ø"/>
            </a:pPr>
            <a:r>
              <a:rPr lang="en-GB" sz="2000" dirty="0"/>
              <a:t>An average position of in-line citations in each section</a:t>
            </a:r>
          </a:p>
          <a:p>
            <a:pPr lvl="1" indent="0">
              <a:buNone/>
            </a:pPr>
            <a:endParaRPr lang="en-US" sz="2000" dirty="0"/>
          </a:p>
          <a:p>
            <a:pPr lvl="1" indent="0">
              <a:buNone/>
            </a:pPr>
            <a:r>
              <a:rPr lang="en-US" sz="2000" u="sng" dirty="0"/>
              <a:t>Results</a:t>
            </a:r>
            <a:r>
              <a:rPr lang="en-US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Accuracy = 82% [Gradient Boosting model]</a:t>
            </a:r>
          </a:p>
          <a:p>
            <a:pPr>
              <a:tabLst>
                <a:tab pos="92075" algn="l"/>
              </a:tabLst>
            </a:pPr>
            <a:r>
              <a:rPr lang="en-US" sz="2000" dirty="0"/>
              <a:t>      Accuracy  = 61% [Rule-based model]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000" dirty="0"/>
              <a:t>Coverage = 57% (percentage of papers included in Overview section which have full-text)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C4474D-EAC5-49C7-ADE8-919794D2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2098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70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4361"/>
            <a:ext cx="10515600" cy="1325563"/>
          </a:xfrm>
        </p:spPr>
        <p:txBody>
          <a:bodyPr/>
          <a:lstStyle/>
          <a:p>
            <a:r>
              <a:rPr lang="en-US" dirty="0"/>
              <a:t>Ranking of papers from the collection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Andrey Vlasov. Machine-aided multi-document summarization of scientific papers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53-CC57-45F0-8CC3-8D83B614E818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49255" y="1690688"/>
            <a:ext cx="8559209" cy="4665662"/>
          </a:xfrm>
        </p:spPr>
        <p:txBody>
          <a:bodyPr>
            <a:normAutofit/>
          </a:bodyPr>
          <a:lstStyle/>
          <a:p>
            <a:r>
              <a:rPr lang="en-US" sz="2000" u="sng" dirty="0"/>
              <a:t>Features</a:t>
            </a:r>
            <a:r>
              <a:rPr lang="en-US" sz="2000" dirty="0"/>
              <a:t>: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/>
              <a:t>Year of publication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/>
              <a:t>Paper citation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000" dirty="0"/>
              <a:t>С</a:t>
            </a:r>
            <a:r>
              <a:rPr lang="en-US" sz="2000" dirty="0" err="1"/>
              <a:t>itation</a:t>
            </a:r>
            <a:r>
              <a:rPr lang="en-US" sz="2000" dirty="0"/>
              <a:t> of a </a:t>
            </a:r>
            <a:r>
              <a:rPr lang="en-GB" sz="2000" dirty="0"/>
              <a:t>journal</a:t>
            </a:r>
            <a:r>
              <a:rPr lang="ru-RU" sz="2000" dirty="0"/>
              <a:t> </a:t>
            </a:r>
            <a:r>
              <a:rPr lang="en-US" sz="2000" dirty="0"/>
              <a:t>or conference</a:t>
            </a:r>
          </a:p>
          <a:p>
            <a:pPr marL="457200" indent="-457200">
              <a:buFont typeface="+mj-lt"/>
              <a:buAutoNum type="arabicParenR"/>
            </a:pPr>
            <a:r>
              <a:rPr lang="en-GB" sz="2000" dirty="0"/>
              <a:t>P</a:t>
            </a:r>
            <a:r>
              <a:rPr lang="en-US" sz="2000" dirty="0" err="1"/>
              <a:t>resence</a:t>
            </a:r>
            <a:r>
              <a:rPr lang="en-US" sz="2000" dirty="0"/>
              <a:t> of identifier (ACL, </a:t>
            </a:r>
            <a:r>
              <a:rPr lang="en-US" sz="2000" dirty="0" err="1"/>
              <a:t>Pibmed</a:t>
            </a:r>
            <a:r>
              <a:rPr lang="en-US" sz="2000" dirty="0"/>
              <a:t>, DOI, </a:t>
            </a:r>
            <a:r>
              <a:rPr lang="en-US" sz="2000" dirty="0" err="1"/>
              <a:t>arXiv</a:t>
            </a:r>
            <a:r>
              <a:rPr lang="en-US" sz="2000" dirty="0"/>
              <a:t>)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/>
              <a:t>Author overlapping</a:t>
            </a:r>
          </a:p>
          <a:p>
            <a:pPr marL="457200" indent="-457200">
              <a:buFont typeface="+mj-lt"/>
              <a:buAutoNum type="arabicParenR"/>
            </a:pPr>
            <a:r>
              <a:rPr lang="en-GB" sz="2000" dirty="0"/>
              <a:t>Cosine similar </a:t>
            </a:r>
            <a:r>
              <a:rPr lang="en-US" sz="2000" dirty="0"/>
              <a:t>titles of the original paper and its reference paper:</a:t>
            </a:r>
          </a:p>
          <a:p>
            <a:pPr marL="74295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TF-IDF</a:t>
            </a:r>
          </a:p>
          <a:p>
            <a:pPr marL="74295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W2V</a:t>
            </a:r>
          </a:p>
          <a:p>
            <a:pPr marL="742950" lvl="1" indent="-457200">
              <a:buFont typeface="Wingdings" panose="05000000000000000000" pitchFamily="2" charset="2"/>
              <a:buChar char="Ø"/>
            </a:pPr>
            <a:r>
              <a:rPr lang="en-US" sz="2000"/>
              <a:t>LDA</a:t>
            </a:r>
          </a:p>
          <a:p>
            <a:pPr marL="742950" lvl="1" indent="-457200">
              <a:buFont typeface="Wingdings" panose="05000000000000000000" pitchFamily="2" charset="2"/>
              <a:buChar char="Ø"/>
            </a:pPr>
            <a:r>
              <a:rPr lang="en-US" sz="2000"/>
              <a:t>Rouge </a:t>
            </a:r>
            <a:r>
              <a:rPr lang="en-US" sz="2000" dirty="0"/>
              <a:t>scores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/>
              <a:t>Topic similarity of </a:t>
            </a:r>
            <a:r>
              <a:rPr lang="en-US" sz="2000" dirty="0" err="1"/>
              <a:t>Kullback-Leibler</a:t>
            </a:r>
            <a:r>
              <a:rPr lang="en-US" sz="2000" dirty="0"/>
              <a:t> divergence between reference paper and </a:t>
            </a:r>
            <a:r>
              <a:rPr lang="en-GB" sz="2000" dirty="0"/>
              <a:t>other papers from collection</a:t>
            </a:r>
            <a:endParaRPr lang="en-US" sz="2000" dirty="0"/>
          </a:p>
          <a:p>
            <a:pPr marL="457200" indent="-457200">
              <a:buFont typeface="+mj-lt"/>
              <a:buAutoNum type="arabicParenR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E846E3-D603-4040-8D16-3B549398F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36" y="1690688"/>
            <a:ext cx="2676525" cy="1628775"/>
          </a:xfrm>
          <a:prstGeom prst="rect">
            <a:avLst/>
          </a:prstGeom>
        </p:spPr>
      </p:pic>
      <p:sp>
        <p:nvSpPr>
          <p:cNvPr id="9" name="AutoShape 5" descr="{\displaystyle \tau ={\frac {({\text{number of concordant pairs}})-({\text{number of discordant pairs}})}{n \choose 2}}.}">
            <a:extLst>
              <a:ext uri="{FF2B5EF4-FFF2-40B4-BE49-F238E27FC236}">
                <a16:creationId xmlns:a16="http://schemas.microsoft.com/office/drawing/2014/main" id="{54C1CB87-4898-4555-8091-9F054F94E1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56233" y="3276599"/>
            <a:ext cx="4392168" cy="289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179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of papers in the scenario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Andrey Vlasov. Machine-aided multi-document summarization of scientific papers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53-CC57-45F0-8CC3-8D83B614E818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349255" y="1690688"/>
                <a:ext cx="8559209" cy="4665662"/>
              </a:xfrm>
            </p:spPr>
            <p:txBody>
              <a:bodyPr>
                <a:normAutofit/>
              </a:bodyPr>
              <a:lstStyle/>
              <a:p>
                <a:r>
                  <a:rPr lang="en-US" sz="1600" b="1" u="sng" dirty="0"/>
                  <a:t>Models</a:t>
                </a:r>
                <a:r>
                  <a:rPr lang="en-US" sz="1600" dirty="0"/>
                  <a:t>: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Baseline model with </a:t>
                </a:r>
                <a:r>
                  <a:rPr lang="en-US" sz="1600" i="1" dirty="0"/>
                  <a:t>τ = 0.1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rank</a:t>
                </a:r>
                <a:r>
                  <a:rPr lang="en-GB" sz="1600" dirty="0" err="1"/>
                  <a:t>ing</a:t>
                </a:r>
                <a:r>
                  <a:rPr lang="en-US" sz="1600" dirty="0"/>
                  <a:t>SVM with the pairwise transform with </a:t>
                </a:r>
                <a:r>
                  <a:rPr lang="en-US" sz="1600" i="1" dirty="0"/>
                  <a:t>τ = 0.6</a:t>
                </a:r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b="1" dirty="0"/>
                  <a:t>Kendall correlation coefficient</a:t>
                </a:r>
              </a:p>
              <a:p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- a set of observations of the joint random variables X and Y respectively, such that all the values of 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are unique. </a:t>
                </a:r>
              </a:p>
              <a:p>
                <a:r>
                  <a:rPr lang="en-US" sz="1600" dirty="0"/>
                  <a:t>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where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/>
                  <a:t>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Concordant if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; or if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/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Discordant if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; or if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, the pair is neither concordant nor discordant</a:t>
                </a:r>
              </a:p>
              <a:p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9255" y="1690688"/>
                <a:ext cx="8559209" cy="4665662"/>
              </a:xfrm>
              <a:blipFill>
                <a:blip r:embed="rId3"/>
                <a:stretch>
                  <a:fillRect l="-356" t="-3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E846E3-D603-4040-8D16-3B549398F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36" y="1690688"/>
            <a:ext cx="2676525" cy="1628775"/>
          </a:xfrm>
          <a:prstGeom prst="rect">
            <a:avLst/>
          </a:prstGeom>
        </p:spPr>
      </p:pic>
      <p:sp>
        <p:nvSpPr>
          <p:cNvPr id="9" name="AutoShape 5" descr="{\displaystyle \tau ={\frac {({\text{number of concordant pairs}})-({\text{number of discordant pairs}})}{n \choose 2}}.}">
            <a:extLst>
              <a:ext uri="{FF2B5EF4-FFF2-40B4-BE49-F238E27FC236}">
                <a16:creationId xmlns:a16="http://schemas.microsoft.com/office/drawing/2014/main" id="{54C1CB87-4898-4555-8091-9F054F94E1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56233" y="3276599"/>
            <a:ext cx="4392168" cy="289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D9B4E21-A368-4FE6-92DD-C0A0D11CD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825" y="4726171"/>
            <a:ext cx="5791200" cy="704850"/>
          </a:xfrm>
          <a:prstGeom prst="rect">
            <a:avLst/>
          </a:prstGeom>
        </p:spPr>
      </p:pic>
      <p:sp>
        <p:nvSpPr>
          <p:cNvPr id="16" name="AutoShape 8" descr="x_{i}">
            <a:extLst>
              <a:ext uri="{FF2B5EF4-FFF2-40B4-BE49-F238E27FC236}">
                <a16:creationId xmlns:a16="http://schemas.microsoft.com/office/drawing/2014/main" id="{E1195DF4-8546-478A-8FFD-743784897C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10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9" descr="y_{i}">
            <a:extLst>
              <a:ext uri="{FF2B5EF4-FFF2-40B4-BE49-F238E27FC236}">
                <a16:creationId xmlns:a16="http://schemas.microsoft.com/office/drawing/2014/main" id="{D77B99DE-24BB-4F4B-A41A-14196D2569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78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2917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45706" cy="1325563"/>
          </a:xfrm>
        </p:spPr>
        <p:txBody>
          <a:bodyPr/>
          <a:lstStyle/>
          <a:p>
            <a:r>
              <a:rPr lang="en-US" dirty="0"/>
              <a:t>Citation based summarization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Andrey </a:t>
            </a:r>
            <a:r>
              <a:rPr lang="en-US" dirty="0" err="1"/>
              <a:t>Vlasov</a:t>
            </a:r>
            <a:r>
              <a:rPr lang="en-US" dirty="0"/>
              <a:t>. Machine-aided multi-document summarization of scientific papers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53-CC57-45F0-8CC3-8D83B614E818}" type="slidenum">
              <a:rPr lang="en-US" smtClean="0"/>
              <a:t>14</a:t>
            </a:fld>
            <a:endParaRPr lang="en-US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0F28BD6-07BC-49EB-BAE3-A342A4A811A2}"/>
              </a:ext>
            </a:extLst>
          </p:cNvPr>
          <p:cNvSpPr/>
          <p:nvPr/>
        </p:nvSpPr>
        <p:spPr>
          <a:xfrm>
            <a:off x="637032" y="2304844"/>
            <a:ext cx="7149353" cy="2191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9100" lvl="0" indent="-342900" algn="just">
              <a:lnSpc>
                <a:spcPct val="90000"/>
              </a:lnSpc>
              <a:buClr>
                <a:schemeClr val="dk1"/>
              </a:buClr>
              <a:buSzPts val="2400"/>
              <a:buFont typeface="+mj-lt"/>
              <a:buAutoNum type="arabicParenR"/>
            </a:pPr>
            <a:r>
              <a:rPr lang="en-US" sz="1600" dirty="0">
                <a:solidFill>
                  <a:schemeClr val="dk1"/>
                </a:solidFill>
              </a:rPr>
              <a:t>Preprocessing annotated sets of CPs and RPs            	               </a:t>
            </a:r>
            <a:r>
              <a:rPr lang="en-US" sz="1600" u="sng" dirty="0" err="1">
                <a:solidFill>
                  <a:schemeClr val="hlink"/>
                </a:solidFill>
                <a:hlinkClick r:id="rId3"/>
              </a:rPr>
              <a:t>Jaidka</a:t>
            </a:r>
            <a:r>
              <a:rPr lang="en-US" sz="1600" u="sng" dirty="0">
                <a:solidFill>
                  <a:schemeClr val="hlink"/>
                </a:solidFill>
                <a:hlinkClick r:id="rId3"/>
              </a:rPr>
              <a:t>, Overview of the CL-</a:t>
            </a:r>
            <a:r>
              <a:rPr lang="en-US" sz="1600" u="sng" dirty="0" err="1">
                <a:solidFill>
                  <a:schemeClr val="hlink"/>
                </a:solidFill>
                <a:hlinkClick r:id="rId3"/>
              </a:rPr>
              <a:t>SciSumm</a:t>
            </a:r>
            <a:r>
              <a:rPr lang="en-US" sz="1600" u="sng" dirty="0">
                <a:solidFill>
                  <a:schemeClr val="hlink"/>
                </a:solidFill>
                <a:hlinkClick r:id="rId3"/>
              </a:rPr>
              <a:t> 2016 Shared Task, 2016</a:t>
            </a:r>
            <a:endParaRPr lang="en-US" sz="1600" u="sng" dirty="0">
              <a:solidFill>
                <a:schemeClr val="dk1"/>
              </a:solidFill>
            </a:endParaRPr>
          </a:p>
          <a:p>
            <a:pPr marL="419100" lvl="0" indent="-342900" algn="just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2400"/>
              <a:buFont typeface="+mj-lt"/>
              <a:buAutoNum type="arabicParenR"/>
            </a:pP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Computing a set of features:</a:t>
            </a:r>
          </a:p>
          <a:p>
            <a:pPr marL="419100" lvl="0" indent="-342900" algn="just">
              <a:lnSpc>
                <a:spcPct val="90000"/>
              </a:lnSpc>
              <a:buClr>
                <a:schemeClr val="dk1"/>
              </a:buClr>
              <a:buSzPts val="2400"/>
              <a:buFont typeface="+mj-lt"/>
              <a:buAutoNum type="arabicParenR"/>
            </a:pPr>
            <a:endParaRPr lang="en-US"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800100" lvl="0" indent="-342900" algn="just">
              <a:lnSpc>
                <a:spcPct val="90000"/>
              </a:lnSpc>
              <a:buFont typeface="+mj-lt"/>
              <a:buAutoNum type="arabicParenR"/>
            </a:pPr>
            <a:endParaRPr lang="en-US"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800100" lvl="0" indent="-342900" algn="just">
              <a:lnSpc>
                <a:spcPct val="90000"/>
              </a:lnSpc>
              <a:buFont typeface="+mj-lt"/>
              <a:buAutoNum type="arabicParenR"/>
            </a:pPr>
            <a:endParaRPr lang="en-US"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800100" lvl="0" indent="-342900" algn="just">
              <a:lnSpc>
                <a:spcPct val="90000"/>
              </a:lnSpc>
              <a:buFont typeface="+mj-lt"/>
              <a:buAutoNum type="arabicParenR"/>
            </a:pPr>
            <a:endParaRPr lang="en-US"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800100" lvl="0" indent="-342900" algn="just">
              <a:lnSpc>
                <a:spcPct val="90000"/>
              </a:lnSpc>
              <a:buFont typeface="+mj-lt"/>
              <a:buAutoNum type="arabicParenR"/>
            </a:pPr>
            <a:endParaRPr lang="en-US"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571500" lvl="0" indent="-342900" algn="just">
              <a:lnSpc>
                <a:spcPct val="90000"/>
              </a:lnSpc>
              <a:buClr>
                <a:schemeClr val="dk1"/>
              </a:buClr>
              <a:buSzPts val="6600"/>
              <a:buFont typeface="+mj-lt"/>
              <a:buAutoNum type="arabicParenR"/>
            </a:pPr>
            <a:endParaRPr lang="en-US" sz="1800" dirty="0">
              <a:solidFill>
                <a:schemeClr val="dk1"/>
              </a:solidFill>
            </a:endParaRPr>
          </a:p>
        </p:txBody>
      </p:sp>
      <p:sp>
        <p:nvSpPr>
          <p:cNvPr id="14" name="Google Shape;184;g6de4433a86_0_92">
            <a:extLst>
              <a:ext uri="{FF2B5EF4-FFF2-40B4-BE49-F238E27FC236}">
                <a16:creationId xmlns:a16="http://schemas.microsoft.com/office/drawing/2014/main" id="{463EC92A-88DA-4858-A713-D2A4B11CA38E}"/>
              </a:ext>
            </a:extLst>
          </p:cNvPr>
          <p:cNvSpPr/>
          <p:nvPr/>
        </p:nvSpPr>
        <p:spPr>
          <a:xfrm>
            <a:off x="1053890" y="3132682"/>
            <a:ext cx="5020235" cy="2451134"/>
          </a:xfrm>
          <a:prstGeom prst="roundRect">
            <a:avLst>
              <a:gd name="adj" fmla="val 16667"/>
            </a:avLst>
          </a:prstGeom>
          <a:solidFill>
            <a:srgbClr val="AAC50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5" name="Google Shape;185;g6de4433a86_0_92">
            <a:extLst>
              <a:ext uri="{FF2B5EF4-FFF2-40B4-BE49-F238E27FC236}">
                <a16:creationId xmlns:a16="http://schemas.microsoft.com/office/drawing/2014/main" id="{513B7892-E679-459F-AF79-9593B07694F4}"/>
              </a:ext>
            </a:extLst>
          </p:cNvPr>
          <p:cNvSpPr txBox="1"/>
          <p:nvPr/>
        </p:nvSpPr>
        <p:spPr>
          <a:xfrm>
            <a:off x="1147277" y="3204477"/>
            <a:ext cx="4846167" cy="2157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Features:</a:t>
            </a:r>
            <a:endParaRPr sz="1600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&gt; TF-IDF cosine similarity (</a:t>
            </a:r>
            <a:r>
              <a:rPr lang="en-US" sz="1600" dirty="0" err="1"/>
              <a:t>tfidf</a:t>
            </a:r>
            <a:r>
              <a:rPr lang="en-US" sz="1600" dirty="0"/>
              <a:t>)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&gt; latent semantic indexing (</a:t>
            </a:r>
            <a:r>
              <a:rPr lang="en-US" sz="1600" dirty="0" err="1"/>
              <a:t>lsi</a:t>
            </a:r>
            <a:r>
              <a:rPr lang="en-US" sz="1600" dirty="0"/>
              <a:t>) cosine similarity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&gt; number of common bigrams (bigrams)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&gt; positional features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600" dirty="0"/>
              <a:t>position of the sentence in the RP (</a:t>
            </a:r>
            <a:r>
              <a:rPr lang="en-US" sz="1600" dirty="0" err="1"/>
              <a:t>sid_pos</a:t>
            </a:r>
            <a:r>
              <a:rPr lang="en-US" sz="1600" dirty="0"/>
              <a:t>)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600" dirty="0"/>
              <a:t>position of the sentence in the section of the RP </a:t>
            </a:r>
            <a:r>
              <a:rPr lang="en-US" sz="1600" dirty="0">
                <a:solidFill>
                  <a:schemeClr val="dk1"/>
                </a:solidFill>
              </a:rPr>
              <a:t>(</a:t>
            </a:r>
            <a:r>
              <a:rPr lang="en-US" sz="1600" dirty="0" err="1">
                <a:solidFill>
                  <a:schemeClr val="dk1"/>
                </a:solidFill>
              </a:rPr>
              <a:t>ssid_pos</a:t>
            </a:r>
            <a:r>
              <a:rPr lang="en-US" sz="1600" dirty="0">
                <a:solidFill>
                  <a:schemeClr val="dk1"/>
                </a:solidFill>
              </a:rPr>
              <a:t>)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600" dirty="0"/>
              <a:t>position of the section in the RP (</a:t>
            </a:r>
            <a:r>
              <a:rPr lang="en-US" sz="1600" dirty="0" err="1"/>
              <a:t>sect_pos</a:t>
            </a:r>
            <a:r>
              <a:rPr lang="en-US" sz="1600" dirty="0"/>
              <a:t>) </a:t>
            </a:r>
            <a:endParaRPr sz="1600" dirty="0"/>
          </a:p>
        </p:txBody>
      </p:sp>
      <p:sp>
        <p:nvSpPr>
          <p:cNvPr id="16" name="Google Shape;186;g6de4433a86_0_92">
            <a:extLst>
              <a:ext uri="{FF2B5EF4-FFF2-40B4-BE49-F238E27FC236}">
                <a16:creationId xmlns:a16="http://schemas.microsoft.com/office/drawing/2014/main" id="{4F335CB6-9171-4A82-B866-486795A375E7}"/>
              </a:ext>
            </a:extLst>
          </p:cNvPr>
          <p:cNvSpPr/>
          <p:nvPr/>
        </p:nvSpPr>
        <p:spPr>
          <a:xfrm>
            <a:off x="6647868" y="3117857"/>
            <a:ext cx="5121864" cy="2451134"/>
          </a:xfrm>
          <a:prstGeom prst="roundRect">
            <a:avLst>
              <a:gd name="adj" fmla="val 16667"/>
            </a:avLst>
          </a:prstGeom>
          <a:solidFill>
            <a:srgbClr val="AAC50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87;g6de4433a86_0_92">
            <a:extLst>
              <a:ext uri="{FF2B5EF4-FFF2-40B4-BE49-F238E27FC236}">
                <a16:creationId xmlns:a16="http://schemas.microsoft.com/office/drawing/2014/main" id="{1C1ABB20-3536-412C-8AFC-5862FC0666CE}"/>
              </a:ext>
            </a:extLst>
          </p:cNvPr>
          <p:cNvSpPr txBox="1"/>
          <p:nvPr/>
        </p:nvSpPr>
        <p:spPr>
          <a:xfrm>
            <a:off x="6746480" y="3227955"/>
            <a:ext cx="5027402" cy="2259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Features:</a:t>
            </a:r>
            <a:endParaRPr sz="1600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&gt; W2V cosine similarity (w2v)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&gt; Word Mover’s Distance between embedded word vectors (</a:t>
            </a:r>
            <a:r>
              <a:rPr lang="en-US" sz="1600" dirty="0" err="1"/>
              <a:t>wmd</a:t>
            </a:r>
            <a:r>
              <a:rPr lang="en-US" sz="1600" dirty="0"/>
              <a:t>)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&gt; Sequence Matcher (seq)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&gt; Rouge scores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&gt; Latent Dirichlet allocation cosine similarity </a:t>
            </a:r>
            <a:r>
              <a:rPr lang="en-US" sz="1600" dirty="0">
                <a:solidFill>
                  <a:schemeClr val="dk1"/>
                </a:solidFill>
              </a:rPr>
              <a:t>(</a:t>
            </a:r>
            <a:r>
              <a:rPr lang="en-US" sz="1600" dirty="0" err="1">
                <a:solidFill>
                  <a:schemeClr val="dk1"/>
                </a:solidFill>
              </a:rPr>
              <a:t>lda</a:t>
            </a:r>
            <a:r>
              <a:rPr lang="en-US" sz="1600" dirty="0">
                <a:solidFill>
                  <a:schemeClr val="dk1"/>
                </a:solidFill>
              </a:rPr>
              <a:t>)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&gt; Hierarchical Dirichlet Process cosine similarity (</a:t>
            </a:r>
            <a:r>
              <a:rPr lang="en-US" sz="1600" dirty="0" err="1"/>
              <a:t>hdp</a:t>
            </a:r>
            <a:r>
              <a:rPr lang="en-US" sz="1600" dirty="0"/>
              <a:t>)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94486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Andrey </a:t>
            </a:r>
            <a:r>
              <a:rPr lang="en-US" dirty="0" err="1"/>
              <a:t>Vlasov</a:t>
            </a:r>
            <a:r>
              <a:rPr lang="en-US" dirty="0"/>
              <a:t>. Machine-aided multi-document summarization of scientific papers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53-CC57-45F0-8CC3-8D83B614E818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Google Shape;192;g6deb860800_2_23">
                <a:extLst>
                  <a:ext uri="{FF2B5EF4-FFF2-40B4-BE49-F238E27FC236}">
                    <a16:creationId xmlns:a16="http://schemas.microsoft.com/office/drawing/2014/main" id="{D26A741B-B02E-4368-8072-BFC768EB659F}"/>
                  </a:ext>
                </a:extLst>
              </p:cNvPr>
              <p:cNvSpPr txBox="1"/>
              <p:nvPr/>
            </p:nvSpPr>
            <p:spPr>
              <a:xfrm>
                <a:off x="516425" y="1561850"/>
                <a:ext cx="11543100" cy="482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539750" lvl="0" indent="-46355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</a:pPr>
                <a:r>
                  <a:rPr lang="en-US" sz="24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3)  </a:t>
                </a:r>
                <a:r>
                  <a:rPr lang="en-US" sz="2400" b="1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Training</a:t>
                </a:r>
                <a:r>
                  <a:rPr lang="en-US" sz="24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 any </a:t>
                </a:r>
                <a:r>
                  <a:rPr lang="en-US" sz="2400" b="1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classifier</a:t>
                </a:r>
                <a:r>
                  <a:rPr lang="en-US" sz="24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 with the goal of predicting if a sentence of the	 reference paper is a reference span or not</a:t>
                </a:r>
              </a:p>
              <a:p>
                <a:pPr marL="76200" lvl="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</a:pPr>
                <a:r>
                  <a:rPr lang="en-US" sz="24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	&gt; Random Forest 	&gt; SVM     &gt; </a:t>
                </a:r>
                <a:r>
                  <a:rPr lang="en-US" sz="2400" dirty="0" err="1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XGBoost</a:t>
                </a:r>
                <a:r>
                  <a:rPr lang="en-US" sz="24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	&gt; </a:t>
                </a:r>
                <a:r>
                  <a:rPr lang="en-US" sz="2400" dirty="0" err="1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CatBoost</a:t>
                </a:r>
                <a:r>
                  <a:rPr lang="en-US" sz="24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	&gt; MLP</a:t>
                </a:r>
              </a:p>
              <a:p>
                <a:pPr marL="914400" lvl="0" indent="-45720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arenR"/>
                </a:pPr>
                <a:endParaRPr lang="en-US" sz="2400" dirty="0">
                  <a:solidFill>
                    <a:schemeClr val="dk1"/>
                  </a:solidFill>
                  <a:highlight>
                    <a:srgbClr val="FFFFFF"/>
                  </a:highlight>
                </a:endParaRPr>
              </a:p>
              <a:p>
                <a:pPr marL="76200" lvl="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</a:pPr>
                <a:r>
                  <a:rPr lang="en-US" sz="24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4)  </a:t>
                </a:r>
                <a:r>
                  <a:rPr lang="en-US" sz="2400" b="1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Summarization: Ranking</a:t>
                </a:r>
                <a:r>
                  <a:rPr lang="en-US" sz="24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 by probability sentences of references paper and </a:t>
                </a:r>
              </a:p>
              <a:p>
                <a:pPr marL="539750" lvl="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</a:pPr>
                <a:r>
                  <a:rPr lang="en-US" sz="24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selecting with the highest score for summary</a:t>
                </a:r>
              </a:p>
              <a:p>
                <a:pPr marL="882650" lvl="0" indent="-34290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1 summary (</a:t>
                </a:r>
                <a:r>
                  <a:rPr lang="en-US" sz="2400" dirty="0">
                    <a:solidFill>
                      <a:srgbClr val="0015B2"/>
                    </a:solidFill>
                    <a:highlight>
                      <a:srgbClr val="FFFFFF"/>
                    </a:highlight>
                  </a:rPr>
                  <a:t>total system</a:t>
                </a:r>
                <a:r>
                  <a:rPr lang="en-US" sz="24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)</a:t>
                </a:r>
              </a:p>
              <a:p>
                <a:pPr marL="882650" lvl="0" indent="-34290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top-k ranking summaries (</a:t>
                </a:r>
                <a:r>
                  <a:rPr lang="en-US" sz="2400" dirty="0" err="1">
                    <a:solidFill>
                      <a:srgbClr val="FF0000"/>
                    </a:solidFill>
                    <a:highlight>
                      <a:srgbClr val="FFFFFF"/>
                    </a:highlight>
                  </a:rPr>
                  <a:t>system+human</a:t>
                </a:r>
                <a:r>
                  <a:rPr lang="en-US" sz="24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)</a:t>
                </a:r>
              </a:p>
              <a:p>
                <a:pPr marL="914400" lvl="0" indent="-45720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arenR"/>
                </a:pPr>
                <a:endParaRPr lang="en-US" sz="2400" dirty="0">
                  <a:solidFill>
                    <a:schemeClr val="dk1"/>
                  </a:solidFill>
                  <a:highlight>
                    <a:srgbClr val="FFFFFF"/>
                  </a:highlight>
                </a:endParaRPr>
              </a:p>
              <a:p>
                <a:pPr marL="533400" lvl="0" indent="-457200" algn="just">
                  <a:lnSpc>
                    <a:spcPct val="90000"/>
                  </a:lnSpc>
                  <a:buClr>
                    <a:schemeClr val="dk1"/>
                  </a:buClr>
                  <a:buSzPts val="2400"/>
                  <a:buAutoNum type="arabicParenR" startAt="5"/>
                </a:pPr>
                <a:r>
                  <a:rPr lang="en-US" sz="2400" b="1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Evaluation </a:t>
                </a:r>
                <a:r>
                  <a:rPr lang="en-US" sz="24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by Rouge metrics</a:t>
                </a:r>
              </a:p>
              <a:p>
                <a:pPr marL="76200" lvl="0" algn="just">
                  <a:lnSpc>
                    <a:spcPct val="90000"/>
                  </a:lnSpc>
                  <a:buClr>
                    <a:schemeClr val="dk1"/>
                  </a:buClr>
                  <a:buSzPts val="2400"/>
                </a:pPr>
                <a:endParaRPr lang="en-US" sz="2800" dirty="0">
                  <a:solidFill>
                    <a:schemeClr val="dk1"/>
                  </a:solidFill>
                  <a:highlight>
                    <a:srgbClr val="FFFFFF"/>
                  </a:highlight>
                </a:endParaRPr>
              </a:p>
              <a:p>
                <a:pPr marL="76200" lvl="0" algn="just">
                  <a:lnSpc>
                    <a:spcPct val="70000"/>
                  </a:lnSpc>
                  <a:buClr>
                    <a:schemeClr val="dk1"/>
                  </a:buClr>
                  <a:buSzPts val="2400"/>
                </a:pPr>
                <a:endParaRPr lang="en-US" sz="2800" dirty="0">
                  <a:solidFill>
                    <a:schemeClr val="dk1"/>
                  </a:solidFill>
                  <a:highlight>
                    <a:srgbClr val="FFFFFF"/>
                  </a:highlight>
                </a:endParaRPr>
              </a:p>
              <a:p>
                <a:pPr marL="76200" lvl="0" algn="ctr">
                  <a:lnSpc>
                    <a:spcPct val="70000"/>
                  </a:lnSpc>
                  <a:buClr>
                    <a:schemeClr val="dk1"/>
                  </a:buClr>
                  <a:buSzPts val="24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𝑅𝑜𝑢𝑔𝑒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𝑜𝑣𝑒𝑟𝑙𝑎𝑝𝑝𝑖𝑛𝑔</m:t>
                        </m:r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𝑔𝑟𝑎𝑚𝑠</m:t>
                        </m:r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h𝑢𝑚𝑎𝑛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  <m:r>
                              <a:rPr lang="en-GB" sz="2000" b="0" i="1" smtClean="0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𝑚𝑎𝑟𝑦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𝑠𝑦𝑠</m:t>
                            </m:r>
                            <m:r>
                              <a:rPr lang="en-GB" sz="2000" b="0" i="1" smtClean="0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𝑡𝑒𝑚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  <m:r>
                              <a:rPr lang="en-GB" sz="2000" b="0" i="1" smtClean="0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𝑚𝑎𝑟𝑦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𝑔𝑟𝑎𝑚𝑠</m:t>
                        </m:r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h𝑢𝑚𝑎𝑛</m:t>
                        </m:r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𝑠𝑢𝑚𝑚𝑎𝑟𝑦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 </a:t>
                </a:r>
              </a:p>
            </p:txBody>
          </p:sp>
        </mc:Choice>
        <mc:Fallback>
          <p:sp>
            <p:nvSpPr>
              <p:cNvPr id="11" name="Google Shape;192;g6deb860800_2_23">
                <a:extLst>
                  <a:ext uri="{FF2B5EF4-FFF2-40B4-BE49-F238E27FC236}">
                    <a16:creationId xmlns:a16="http://schemas.microsoft.com/office/drawing/2014/main" id="{D26A741B-B02E-4368-8072-BFC768EB6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25" y="1561850"/>
                <a:ext cx="11543100" cy="4820700"/>
              </a:xfrm>
              <a:prstGeom prst="rect">
                <a:avLst/>
              </a:prstGeom>
              <a:blipFill>
                <a:blip r:embed="rId3"/>
                <a:stretch>
                  <a:fillRect l="-158" t="-16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74576AA7-3354-4D69-B6C6-AD9AF3168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45706" cy="1325563"/>
          </a:xfrm>
        </p:spPr>
        <p:txBody>
          <a:bodyPr/>
          <a:lstStyle/>
          <a:p>
            <a:r>
              <a:rPr lang="en-US" dirty="0"/>
              <a:t>Citation based summarization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36F1-B70E-4E09-8463-6CF52CAC31AF}"/>
              </a:ext>
            </a:extLst>
          </p:cNvPr>
          <p:cNvSpPr txBox="1"/>
          <p:nvPr/>
        </p:nvSpPr>
        <p:spPr>
          <a:xfrm>
            <a:off x="516425" y="1254073"/>
            <a:ext cx="591921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Reference span</a:t>
            </a:r>
            <a:r>
              <a:rPr lang="en-US" dirty="0"/>
              <a:t> is a sentence in Reference paper which is mostly cited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964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FAE95C7-4C4F-4B5B-817F-6287F8361312}"/>
              </a:ext>
            </a:extLst>
          </p:cNvPr>
          <p:cNvSpPr/>
          <p:nvPr/>
        </p:nvSpPr>
        <p:spPr>
          <a:xfrm>
            <a:off x="6972005" y="3085660"/>
            <a:ext cx="2482273" cy="8589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45706" cy="1325563"/>
          </a:xfrm>
        </p:spPr>
        <p:txBody>
          <a:bodyPr/>
          <a:lstStyle/>
          <a:p>
            <a:pPr lvl="0">
              <a:buClr>
                <a:schemeClr val="dk1"/>
              </a:buClr>
            </a:pPr>
            <a:r>
              <a:rPr lang="en-US" dirty="0"/>
              <a:t>Results for </a:t>
            </a:r>
            <a:r>
              <a:rPr lang="en-US" dirty="0">
                <a:solidFill>
                  <a:srgbClr val="0015B2"/>
                </a:solidFill>
              </a:rPr>
              <a:t>total system</a:t>
            </a:r>
            <a:r>
              <a:rPr lang="en-US" dirty="0"/>
              <a:t> summaries 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Andrey </a:t>
            </a:r>
            <a:r>
              <a:rPr lang="en-US" dirty="0" err="1"/>
              <a:t>Vlasov</a:t>
            </a:r>
            <a:r>
              <a:rPr lang="en-US" dirty="0"/>
              <a:t>. Machine-aided multi-document summarization of scientific papers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53-CC57-45F0-8CC3-8D83B614E818}" type="slidenum">
              <a:rPr lang="en-US" smtClean="0"/>
              <a:t>16</a:t>
            </a:fld>
            <a:endParaRPr lang="en-US"/>
          </a:p>
        </p:txBody>
      </p:sp>
      <p:pic>
        <p:nvPicPr>
          <p:cNvPr id="6" name="Google Shape;212;g6deb860800_0_33">
            <a:extLst>
              <a:ext uri="{FF2B5EF4-FFF2-40B4-BE49-F238E27FC236}">
                <a16:creationId xmlns:a16="http://schemas.microsoft.com/office/drawing/2014/main" id="{6ED92194-8B9E-4769-A56B-111A1C1A80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629" y="1253539"/>
            <a:ext cx="4712453" cy="50149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5EE8426E-29BA-4FA6-81A5-A13FA67C382C}"/>
              </a:ext>
            </a:extLst>
          </p:cNvPr>
          <p:cNvSpPr/>
          <p:nvPr/>
        </p:nvSpPr>
        <p:spPr>
          <a:xfrm>
            <a:off x="7120376" y="3243136"/>
            <a:ext cx="110837" cy="138546"/>
          </a:xfrm>
          <a:prstGeom prst="ellipse">
            <a:avLst/>
          </a:prstGeom>
          <a:solidFill>
            <a:srgbClr val="0015B2"/>
          </a:solidFill>
          <a:ln>
            <a:solidFill>
              <a:srgbClr val="001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73D91498-037C-4FA4-9B2D-09199AFC734A}"/>
              </a:ext>
            </a:extLst>
          </p:cNvPr>
          <p:cNvSpPr/>
          <p:nvPr/>
        </p:nvSpPr>
        <p:spPr>
          <a:xfrm>
            <a:off x="7120375" y="3691722"/>
            <a:ext cx="110837" cy="138546"/>
          </a:xfrm>
          <a:prstGeom prst="ellipse">
            <a:avLst/>
          </a:prstGeom>
          <a:solidFill>
            <a:srgbClr val="0AA61D"/>
          </a:solidFill>
          <a:ln>
            <a:solidFill>
              <a:srgbClr val="0AA6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FCC7D-A64E-4481-8D46-D876A4F03F0F}"/>
              </a:ext>
            </a:extLst>
          </p:cNvPr>
          <p:cNvSpPr txBox="1"/>
          <p:nvPr/>
        </p:nvSpPr>
        <p:spPr>
          <a:xfrm>
            <a:off x="7231212" y="3157039"/>
            <a:ext cx="2758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Models made by me</a:t>
            </a:r>
          </a:p>
          <a:p>
            <a:endParaRPr lang="en-GB" dirty="0"/>
          </a:p>
          <a:p>
            <a:r>
              <a:rPr lang="en-GB" dirty="0"/>
              <a:t>Best model made in 2018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5699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45706" cy="1325563"/>
          </a:xfrm>
        </p:spPr>
        <p:txBody>
          <a:bodyPr>
            <a:normAutofit fontScale="90000"/>
          </a:bodyPr>
          <a:lstStyle/>
          <a:p>
            <a:pPr lvl="0">
              <a:buClr>
                <a:schemeClr val="dk1"/>
              </a:buClr>
            </a:pPr>
            <a:r>
              <a:rPr lang="en-US" dirty="0"/>
              <a:t>Discussion of results for </a:t>
            </a:r>
            <a:r>
              <a:rPr lang="en-US" dirty="0">
                <a:solidFill>
                  <a:srgbClr val="0015B2"/>
                </a:solidFill>
              </a:rPr>
              <a:t>total system</a:t>
            </a:r>
            <a:r>
              <a:rPr lang="en-US" dirty="0"/>
              <a:t> summaries 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Andrey </a:t>
            </a:r>
            <a:r>
              <a:rPr lang="en-US" dirty="0" err="1"/>
              <a:t>Vlasov</a:t>
            </a:r>
            <a:r>
              <a:rPr lang="en-US" dirty="0"/>
              <a:t>. Machine-aided multi-document summarization of scientific papers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53-CC57-45F0-8CC3-8D83B614E818}" type="slidenum">
              <a:rPr lang="en-US" smtClean="0"/>
              <a:t>17</a:t>
            </a:fld>
            <a:endParaRPr lang="en-US"/>
          </a:p>
        </p:txBody>
      </p:sp>
      <p:sp>
        <p:nvSpPr>
          <p:cNvPr id="10" name="Google Shape;218;g6deb860800_2_13">
            <a:extLst>
              <a:ext uri="{FF2B5EF4-FFF2-40B4-BE49-F238E27FC236}">
                <a16:creationId xmlns:a16="http://schemas.microsoft.com/office/drawing/2014/main" id="{09C7097C-63A9-4D30-BE8F-58C4142CF7F6}"/>
              </a:ext>
            </a:extLst>
          </p:cNvPr>
          <p:cNvSpPr txBox="1"/>
          <p:nvPr/>
        </p:nvSpPr>
        <p:spPr>
          <a:xfrm>
            <a:off x="775650" y="1324894"/>
            <a:ext cx="10640700" cy="40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best features (made by me): </a:t>
            </a:r>
            <a:endParaRPr sz="2800" dirty="0">
              <a:solidFill>
                <a:schemeClr val="dk1"/>
              </a:solidFill>
            </a:endParaRPr>
          </a:p>
          <a:p>
            <a:pPr marL="1371600" marR="0"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dk1"/>
                </a:solidFill>
              </a:rPr>
              <a:t>w2v	</a:t>
            </a:r>
          </a:p>
          <a:p>
            <a:pPr marL="1371600" marR="0"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chemeClr val="dk1"/>
                </a:solidFill>
              </a:rPr>
              <a:t>wmd</a:t>
            </a:r>
            <a:endParaRPr lang="en-US" sz="2800" dirty="0">
              <a:solidFill>
                <a:schemeClr val="dk1"/>
              </a:solidFill>
            </a:endParaRPr>
          </a:p>
          <a:p>
            <a:pPr marL="1371600" marR="0"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chemeClr val="dk1"/>
                </a:solidFill>
              </a:rPr>
              <a:t>lda</a:t>
            </a:r>
            <a:endParaRPr lang="en-US" sz="2800" dirty="0">
              <a:solidFill>
                <a:schemeClr val="dk1"/>
              </a:solidFill>
            </a:endParaRPr>
          </a:p>
          <a:p>
            <a:pPr marL="1371600" marR="0"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chemeClr val="dk1"/>
                </a:solidFill>
              </a:rPr>
              <a:t>seq_match</a:t>
            </a:r>
            <a:r>
              <a:rPr lang="en-US" sz="2800" dirty="0">
                <a:solidFill>
                  <a:schemeClr val="dk1"/>
                </a:solidFill>
              </a:rPr>
              <a:t>		</a:t>
            </a:r>
          </a:p>
          <a:p>
            <a:pPr marL="914400" marR="0" lvl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dirty="0"/>
          </a:p>
          <a:p>
            <a:pPr marL="457200" marR="0" lvl="0" indent="-4064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best models:</a:t>
            </a:r>
          </a:p>
          <a:p>
            <a:pPr marL="1371600" indent="-457200" algn="just">
              <a:lnSpc>
                <a:spcPct val="90000"/>
              </a:lnSpc>
              <a:buSzPts val="2800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dk1"/>
                </a:solidFill>
              </a:rPr>
              <a:t>multilayer perceptron		</a:t>
            </a:r>
          </a:p>
          <a:p>
            <a:pPr marL="1371600" indent="-457200" algn="just">
              <a:lnSpc>
                <a:spcPct val="90000"/>
              </a:lnSpc>
              <a:buSzPts val="2800"/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chemeClr val="dk1"/>
                </a:solidFill>
              </a:rPr>
              <a:t>catboost</a:t>
            </a:r>
            <a:endParaRPr lang="en-US" sz="2800" dirty="0">
              <a:solidFill>
                <a:schemeClr val="dk1"/>
              </a:solidFill>
            </a:endParaRPr>
          </a:p>
          <a:p>
            <a:pPr marL="914400" algn="just">
              <a:lnSpc>
                <a:spcPct val="90000"/>
              </a:lnSpc>
              <a:buSzPts val="2800"/>
            </a:pPr>
            <a:r>
              <a:rPr lang="en-US" sz="2800" dirty="0">
                <a:solidFill>
                  <a:schemeClr val="dk1"/>
                </a:solidFill>
              </a:rPr>
              <a:t>	</a:t>
            </a:r>
            <a:endParaRPr sz="2800" dirty="0">
              <a:solidFill>
                <a:schemeClr val="dk1"/>
              </a:solidFill>
            </a:endParaRPr>
          </a:p>
          <a:p>
            <a:pPr marL="457200" lvl="0" indent="-4064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our summarization model works better than the </a:t>
            </a:r>
            <a:r>
              <a:rPr lang="en-US" sz="2800" dirty="0">
                <a:solidFill>
                  <a:srgbClr val="0AA61D"/>
                </a:solidFill>
              </a:rPr>
              <a:t>best_2018 </a:t>
            </a:r>
            <a:r>
              <a:rPr lang="en-US" sz="2800" dirty="0">
                <a:solidFill>
                  <a:schemeClr val="dk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4066920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28" y="365125"/>
            <a:ext cx="9484178" cy="1325563"/>
          </a:xfrm>
        </p:spPr>
        <p:txBody>
          <a:bodyPr>
            <a:normAutofit fontScale="90000"/>
          </a:bodyPr>
          <a:lstStyle/>
          <a:p>
            <a:pPr lvl="0">
              <a:buClr>
                <a:schemeClr val="dk1"/>
              </a:buClr>
            </a:pPr>
            <a:r>
              <a:rPr lang="en-US" dirty="0"/>
              <a:t>Results for </a:t>
            </a:r>
            <a:r>
              <a:rPr lang="en-US" dirty="0">
                <a:solidFill>
                  <a:srgbClr val="0015B2"/>
                </a:solidFill>
              </a:rPr>
              <a:t>total system</a:t>
            </a:r>
            <a:r>
              <a:rPr lang="en-US" dirty="0"/>
              <a:t> &amp; </a:t>
            </a:r>
            <a:r>
              <a:rPr lang="en-US" dirty="0" err="1">
                <a:solidFill>
                  <a:srgbClr val="FF0000"/>
                </a:solidFill>
              </a:rPr>
              <a:t>system+human</a:t>
            </a:r>
            <a:r>
              <a:rPr lang="en-US" dirty="0"/>
              <a:t> summaries 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Andrey </a:t>
            </a:r>
            <a:r>
              <a:rPr lang="en-US" dirty="0" err="1"/>
              <a:t>Vlasov</a:t>
            </a:r>
            <a:r>
              <a:rPr lang="en-US" dirty="0"/>
              <a:t>. Machine-aided multi-document summarization of scientific papers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53-CC57-45F0-8CC3-8D83B614E818}" type="slidenum">
              <a:rPr lang="en-US" smtClean="0"/>
              <a:t>18</a:t>
            </a:fld>
            <a:endParaRPr lang="en-US"/>
          </a:p>
        </p:txBody>
      </p:sp>
      <p:pic>
        <p:nvPicPr>
          <p:cNvPr id="7" name="Google Shape;229;g6deb860800_0_44">
            <a:extLst>
              <a:ext uri="{FF2B5EF4-FFF2-40B4-BE49-F238E27FC236}">
                <a16:creationId xmlns:a16="http://schemas.microsoft.com/office/drawing/2014/main" id="{934031AE-49C7-4CF1-81EC-B73028C3C61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367" y="1355093"/>
            <a:ext cx="5193072" cy="483314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11217123-5248-46C2-9B48-7D5645B06F85}"/>
              </a:ext>
            </a:extLst>
          </p:cNvPr>
          <p:cNvSpPr/>
          <p:nvPr/>
        </p:nvSpPr>
        <p:spPr>
          <a:xfrm>
            <a:off x="7586891" y="2697338"/>
            <a:ext cx="2482273" cy="125604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BE00FF8A-7A80-4290-B843-E5A7A33A2BC8}"/>
              </a:ext>
            </a:extLst>
          </p:cNvPr>
          <p:cNvSpPr/>
          <p:nvPr/>
        </p:nvSpPr>
        <p:spPr>
          <a:xfrm>
            <a:off x="7716406" y="3282842"/>
            <a:ext cx="110837" cy="138546"/>
          </a:xfrm>
          <a:prstGeom prst="ellipse">
            <a:avLst/>
          </a:prstGeom>
          <a:solidFill>
            <a:srgbClr val="0015B2"/>
          </a:solidFill>
          <a:ln>
            <a:solidFill>
              <a:srgbClr val="001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3F6E217-280E-47DE-A786-370D5B6131FE}"/>
              </a:ext>
            </a:extLst>
          </p:cNvPr>
          <p:cNvSpPr/>
          <p:nvPr/>
        </p:nvSpPr>
        <p:spPr>
          <a:xfrm>
            <a:off x="7740466" y="3702394"/>
            <a:ext cx="110837" cy="138546"/>
          </a:xfrm>
          <a:prstGeom prst="ellipse">
            <a:avLst/>
          </a:prstGeom>
          <a:solidFill>
            <a:srgbClr val="0AA61D"/>
          </a:solidFill>
          <a:ln>
            <a:solidFill>
              <a:srgbClr val="0AA6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D73F9B-A4B4-4CA2-B825-5C57FA9C087B}"/>
              </a:ext>
            </a:extLst>
          </p:cNvPr>
          <p:cNvSpPr txBox="1"/>
          <p:nvPr/>
        </p:nvSpPr>
        <p:spPr>
          <a:xfrm>
            <a:off x="7846098" y="2783828"/>
            <a:ext cx="2758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Models made by me</a:t>
            </a:r>
          </a:p>
          <a:p>
            <a:endParaRPr lang="en-GB" dirty="0"/>
          </a:p>
          <a:p>
            <a:r>
              <a:rPr lang="en-GB" dirty="0"/>
              <a:t>Models made by me</a:t>
            </a:r>
          </a:p>
          <a:p>
            <a:endParaRPr lang="en-GB" dirty="0"/>
          </a:p>
          <a:p>
            <a:r>
              <a:rPr lang="en-GB" dirty="0"/>
              <a:t>Best model made in 2018</a:t>
            </a:r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7247F5B-C787-4BD6-A623-D5BFBC19A3DC}"/>
              </a:ext>
            </a:extLst>
          </p:cNvPr>
          <p:cNvSpPr/>
          <p:nvPr/>
        </p:nvSpPr>
        <p:spPr>
          <a:xfrm>
            <a:off x="7735260" y="2863291"/>
            <a:ext cx="110837" cy="13854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797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45706" cy="1325563"/>
          </a:xfrm>
        </p:spPr>
        <p:txBody>
          <a:bodyPr>
            <a:normAutofit fontScale="90000"/>
          </a:bodyPr>
          <a:lstStyle/>
          <a:p>
            <a:pPr lvl="0">
              <a:buClr>
                <a:schemeClr val="dk1"/>
              </a:buClr>
            </a:pPr>
            <a:r>
              <a:rPr lang="en-US" dirty="0"/>
              <a:t>Discussion of results for </a:t>
            </a:r>
            <a:r>
              <a:rPr lang="en-US" dirty="0" err="1">
                <a:solidFill>
                  <a:srgbClr val="FF0000"/>
                </a:solidFill>
              </a:rPr>
              <a:t>system+human</a:t>
            </a:r>
            <a:r>
              <a:rPr lang="en-US" dirty="0"/>
              <a:t> summaries 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Andrey </a:t>
            </a:r>
            <a:r>
              <a:rPr lang="en-US" dirty="0" err="1"/>
              <a:t>Vlasov</a:t>
            </a:r>
            <a:r>
              <a:rPr lang="en-US" dirty="0"/>
              <a:t>. Machine-aided multi-document summarization of scientific papers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53-CC57-45F0-8CC3-8D83B614E818}" type="slidenum">
              <a:rPr lang="en-US" smtClean="0"/>
              <a:t>19</a:t>
            </a:fld>
            <a:endParaRPr lang="en-US"/>
          </a:p>
        </p:txBody>
      </p:sp>
      <p:sp>
        <p:nvSpPr>
          <p:cNvPr id="10" name="Google Shape;218;g6deb860800_2_13">
            <a:extLst>
              <a:ext uri="{FF2B5EF4-FFF2-40B4-BE49-F238E27FC236}">
                <a16:creationId xmlns:a16="http://schemas.microsoft.com/office/drawing/2014/main" id="{09C7097C-63A9-4D30-BE8F-58C4142CF7F6}"/>
              </a:ext>
            </a:extLst>
          </p:cNvPr>
          <p:cNvSpPr txBox="1"/>
          <p:nvPr/>
        </p:nvSpPr>
        <p:spPr>
          <a:xfrm>
            <a:off x="775650" y="1759003"/>
            <a:ext cx="10640700" cy="40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 algn="just">
              <a:lnSpc>
                <a:spcPct val="90000"/>
              </a:lnSpc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Rouge metric for </a:t>
            </a:r>
            <a:r>
              <a:rPr lang="en-US" sz="2800" dirty="0" err="1">
                <a:solidFill>
                  <a:srgbClr val="FF0000"/>
                </a:solidFill>
              </a:rPr>
              <a:t>system+human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chemeClr val="dk1"/>
                </a:solidFill>
              </a:rPr>
              <a:t>summaries are 15-19% better  than for  </a:t>
            </a:r>
            <a:r>
              <a:rPr lang="en-US" sz="2800" dirty="0">
                <a:solidFill>
                  <a:srgbClr val="0015B2"/>
                </a:solidFill>
              </a:rPr>
              <a:t>total system </a:t>
            </a:r>
            <a:r>
              <a:rPr lang="en-US" sz="2800" dirty="0">
                <a:solidFill>
                  <a:schemeClr val="dk1"/>
                </a:solidFill>
              </a:rPr>
              <a:t>summaries</a:t>
            </a:r>
          </a:p>
          <a:p>
            <a:pPr marL="50800" algn="just">
              <a:lnSpc>
                <a:spcPct val="90000"/>
              </a:lnSpc>
              <a:buClr>
                <a:schemeClr val="dk1"/>
              </a:buClr>
              <a:buSzPts val="2800"/>
            </a:pPr>
            <a:endParaRPr lang="en-US" sz="2800" dirty="0">
              <a:solidFill>
                <a:schemeClr val="dk1"/>
              </a:solidFill>
            </a:endParaRPr>
          </a:p>
          <a:p>
            <a:pPr marL="457200" lvl="0" indent="-406400" algn="just">
              <a:lnSpc>
                <a:spcPct val="90000"/>
              </a:lnSpc>
              <a:buClr>
                <a:schemeClr val="dk1"/>
              </a:buClr>
              <a:buSzPts val="28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the best </a:t>
            </a:r>
            <a:r>
              <a:rPr lang="en-US" sz="2800" dirty="0">
                <a:solidFill>
                  <a:srgbClr val="0015B2"/>
                </a:solidFill>
              </a:rPr>
              <a:t>total system</a:t>
            </a:r>
            <a:r>
              <a:rPr lang="en-US" sz="2800" dirty="0">
                <a:solidFill>
                  <a:schemeClr val="dk1"/>
                </a:solidFill>
              </a:rPr>
              <a:t> classifier == the best </a:t>
            </a:r>
            <a:r>
              <a:rPr lang="en-US" sz="2800" dirty="0" err="1">
                <a:solidFill>
                  <a:srgbClr val="FF0000"/>
                </a:solidFill>
              </a:rPr>
              <a:t>system+human</a:t>
            </a:r>
            <a:r>
              <a:rPr lang="en-US" sz="2800" dirty="0">
                <a:solidFill>
                  <a:schemeClr val="dk1"/>
                </a:solidFill>
              </a:rPr>
              <a:t> classifier</a:t>
            </a:r>
          </a:p>
        </p:txBody>
      </p:sp>
    </p:spTree>
    <p:extLst>
      <p:ext uri="{BB962C8B-B14F-4D97-AF65-F5344CB8AC3E}">
        <p14:creationId xmlns:p14="http://schemas.microsoft.com/office/powerpoint/2010/main" val="1021313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Stating the problem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Andrey </a:t>
            </a:r>
            <a:r>
              <a:rPr lang="en-US" dirty="0" err="1"/>
              <a:t>Vlasov</a:t>
            </a:r>
            <a:r>
              <a:rPr lang="en-US" dirty="0"/>
              <a:t>. Machine-aided multi-document summarization of scientific papers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53-CC57-45F0-8CC3-8D83B614E818}" type="slidenum">
              <a:rPr lang="en-US" smtClean="0"/>
              <a:t>2</a:t>
            </a:fld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499541C-8404-4B09-9BDA-566B9A14B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97810"/>
            <a:ext cx="4802438" cy="495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483F09D2-FE16-4842-988B-C2F3265EC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00"/>
          <a:stretch/>
        </p:blipFill>
        <p:spPr bwMode="auto">
          <a:xfrm>
            <a:off x="6016352" y="1397810"/>
            <a:ext cx="4712880" cy="480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786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Andrey Vlasov. Machine-aided multi-document summarization of scientific papers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53-CC57-45F0-8CC3-8D83B614E818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New approach for generating background section was developed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The whole work was made from the beginning to the end 	    (more summarization methods will be realized in the future)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The citation based summarization from reference achieves excellent results.</a:t>
            </a: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20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3283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Status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Andrey Vlasov. Machine-aided multi-document summarization of scientific papers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53-CC57-45F0-8CC3-8D83B614E818}" type="slidenum">
              <a:rPr lang="en-US" smtClean="0"/>
              <a:t>21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4074C7A-AC4D-4729-BBE4-78CEC2CEF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37" y="1019082"/>
            <a:ext cx="8704124" cy="533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20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Andrey Vlasov. Machine-aided multi-document summarization of scientific papers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53-CC57-45F0-8CC3-8D83B614E818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spcAft>
                <a:spcPts val="1200"/>
              </a:spcAft>
              <a:buAutoNum type="arabicPeriod"/>
            </a:pPr>
            <a:r>
              <a:rPr lang="en-GB" dirty="0"/>
              <a:t>To improve achieved results</a:t>
            </a:r>
            <a:endParaRPr lang="en-US" dirty="0"/>
          </a:p>
          <a:p>
            <a:pPr marL="514350" indent="-514350">
              <a:spcAft>
                <a:spcPts val="1200"/>
              </a:spcAft>
              <a:buAutoNum type="arabicPeriod"/>
            </a:pPr>
            <a:r>
              <a:rPr lang="en-US" dirty="0"/>
              <a:t>To add new prompters</a:t>
            </a:r>
          </a:p>
          <a:p>
            <a:pPr marL="514350" indent="-514350">
              <a:spcAft>
                <a:spcPts val="1200"/>
              </a:spcAft>
              <a:buAutoNum type="arabicPeriod"/>
            </a:pPr>
            <a:r>
              <a:rPr lang="en-US" dirty="0"/>
              <a:t>To implement our solution to </a:t>
            </a:r>
            <a:r>
              <a:rPr lang="en-US" dirty="0">
                <a:hlinkClick r:id="rId3"/>
              </a:rPr>
              <a:t>https://arxiv-search.mipt.ru/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520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02949" y="359685"/>
            <a:ext cx="2493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Data Science</a:t>
            </a:r>
            <a:endParaRPr lang="ru-RU" i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86927" y="1919577"/>
            <a:ext cx="10075654" cy="200271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Machine-aided multi-document summarization of scientific papers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95967" y="4123683"/>
            <a:ext cx="6400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/>
            <a:r>
              <a:rPr lang="en-US" sz="2000" b="0" dirty="0"/>
              <a:t>Student: </a:t>
            </a:r>
            <a:r>
              <a:rPr lang="en-US" sz="2000" b="0" i="1" dirty="0"/>
              <a:t>Andrey </a:t>
            </a:r>
            <a:r>
              <a:rPr lang="en-US" sz="2000" b="0" i="1" dirty="0" err="1"/>
              <a:t>Vlasov</a:t>
            </a:r>
            <a:endParaRPr lang="en-US" sz="2000" b="0" dirty="0"/>
          </a:p>
          <a:p>
            <a:pPr lvl="0" algn="r"/>
            <a:r>
              <a:rPr lang="en-US" sz="2000" b="0" dirty="0"/>
              <a:t>Research Advisor: </a:t>
            </a:r>
            <a:r>
              <a:rPr lang="en-US" sz="2000" b="0" i="1" dirty="0"/>
              <a:t>Maxim </a:t>
            </a:r>
            <a:r>
              <a:rPr lang="en-US" sz="2000" b="0" i="1" dirty="0" err="1"/>
              <a:t>Panov</a:t>
            </a:r>
            <a:endParaRPr lang="en-US" sz="2000" b="0" dirty="0"/>
          </a:p>
          <a:p>
            <a:pPr lvl="0" algn="r"/>
            <a:r>
              <a:rPr lang="en-US" sz="2000" b="0" i="1" dirty="0"/>
              <a:t>Co-Advisor : Konstantin </a:t>
            </a:r>
            <a:r>
              <a:rPr lang="en-US" sz="2000" b="0" i="1" dirty="0" err="1"/>
              <a:t>Vorontsov</a:t>
            </a:r>
            <a:r>
              <a:rPr lang="en-US" sz="2000" b="0" i="1" dirty="0"/>
              <a:t> </a:t>
            </a:r>
            <a:endParaRPr lang="en-US" sz="2000" b="0" dirty="0"/>
          </a:p>
          <a:p>
            <a:pPr lvl="0" indent="-38100"/>
            <a:endParaRPr lang="en-US" sz="2000" dirty="0"/>
          </a:p>
          <a:p>
            <a:pPr lvl="0" indent="-38100"/>
            <a:endParaRPr lang="en-US" sz="2000" dirty="0"/>
          </a:p>
          <a:p>
            <a:pPr marL="0" lvl="0" indent="0"/>
            <a:endParaRPr lang="en-US" sz="2000" dirty="0"/>
          </a:p>
          <a:p>
            <a:pPr marL="0" lvl="0" indent="0"/>
            <a:endParaRPr lang="en-US" sz="2000" dirty="0"/>
          </a:p>
          <a:p>
            <a:pPr marL="0" lvl="0" indent="0"/>
            <a:endParaRPr lang="en-US" sz="2000" dirty="0"/>
          </a:p>
          <a:p>
            <a:pPr marL="0" lvl="0" indent="0"/>
            <a:endParaRPr lang="en-US" sz="2000" dirty="0"/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3204795" y="5938164"/>
            <a:ext cx="6400800" cy="340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3200" b="0" kern="1200">
                <a:solidFill>
                  <a:srgbClr val="595959"/>
                </a:solidFill>
                <a:latin typeface="Arial Unicode MS"/>
                <a:ea typeface="+mn-ea"/>
                <a:cs typeface="Arial Unicode MS"/>
              </a:defRPr>
            </a:lvl1pPr>
            <a:lvl2pPr marL="4572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Arial Unicode MS"/>
                <a:ea typeface="+mn-ea"/>
                <a:cs typeface="Arial Unicode MS"/>
              </a:defRPr>
            </a:lvl2pPr>
            <a:lvl3pPr marL="9144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Arial Unicode MS"/>
                <a:ea typeface="+mn-ea"/>
                <a:cs typeface="Arial Unicode MS"/>
              </a:defRPr>
            </a:lvl3pPr>
            <a:lvl4pPr marL="13716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Arial Unicode MS"/>
                <a:ea typeface="+mn-ea"/>
                <a:cs typeface="Arial Unicode MS"/>
              </a:defRPr>
            </a:lvl4pPr>
            <a:lvl5pPr marL="18288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Arial Unicode MS"/>
                <a:ea typeface="+mn-ea"/>
                <a:cs typeface="Arial Unicode MS"/>
              </a:defRPr>
            </a:lvl5pPr>
            <a:lvl6pPr marL="22860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May,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044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Andrey Vlasov. Machine-aided multi-document summarization of scientific papers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53-CC57-45F0-8CC3-8D83B614E818}" type="slidenum">
              <a:rPr lang="en-US" smtClean="0"/>
              <a:t>24</a:t>
            </a:fld>
            <a:endParaRPr lang="en-US"/>
          </a:p>
        </p:txBody>
      </p:sp>
      <p:sp>
        <p:nvSpPr>
          <p:cNvPr id="7" name="AutoShape 2" descr="x_{i}">
            <a:extLst>
              <a:ext uri="{FF2B5EF4-FFF2-40B4-BE49-F238E27FC236}">
                <a16:creationId xmlns:a16="http://schemas.microsoft.com/office/drawing/2014/main" id="{CA7F5A10-60A8-4654-A770-98DCA9DA62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199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3" descr="y_{i}">
            <a:extLst>
              <a:ext uri="{FF2B5EF4-FFF2-40B4-BE49-F238E27FC236}">
                <a16:creationId xmlns:a16="http://schemas.microsoft.com/office/drawing/2014/main" id="{1A63574A-61C0-48D1-8348-DC576CA969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883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{\displaystyle (x_{i},y_{i})}">
            <a:extLst>
              <a:ext uri="{FF2B5EF4-FFF2-40B4-BE49-F238E27FC236}">
                <a16:creationId xmlns:a16="http://schemas.microsoft.com/office/drawing/2014/main" id="{C5CD53AF-863D-4B88-837E-31BA2FA1D2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235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5" descr="{\displaystyle (x_{j},y_{j})}">
            <a:extLst>
              <a:ext uri="{FF2B5EF4-FFF2-40B4-BE49-F238E27FC236}">
                <a16:creationId xmlns:a16="http://schemas.microsoft.com/office/drawing/2014/main" id="{B5C75334-FC96-45FF-9B05-D99ABCADEF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4061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6" descr="i&lt;j">
            <a:extLst>
              <a:ext uri="{FF2B5EF4-FFF2-40B4-BE49-F238E27FC236}">
                <a16:creationId xmlns:a16="http://schemas.microsoft.com/office/drawing/2014/main" id="{C56132BC-BE4A-4D24-A303-C6F2DAF214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2586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7" descr="{\displaystyle x_{i}&gt;x_{j}}">
            <a:extLst>
              <a:ext uri="{FF2B5EF4-FFF2-40B4-BE49-F238E27FC236}">
                <a16:creationId xmlns:a16="http://schemas.microsoft.com/office/drawing/2014/main" id="{2B0DE7F3-57DF-4441-9F7C-1D5D126D72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5707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8" descr="{\displaystyle y_{i}&gt;y_{j}}">
            <a:extLst>
              <a:ext uri="{FF2B5EF4-FFF2-40B4-BE49-F238E27FC236}">
                <a16:creationId xmlns:a16="http://schemas.microsoft.com/office/drawing/2014/main" id="{0C3FED89-C0FB-4EF4-B64B-225B45F398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2533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9" descr="{\displaystyle x_{i}&lt;x_{j}}">
            <a:extLst>
              <a:ext uri="{FF2B5EF4-FFF2-40B4-BE49-F238E27FC236}">
                <a16:creationId xmlns:a16="http://schemas.microsoft.com/office/drawing/2014/main" id="{16DDEF06-2BC6-4AF1-9DD6-F4FB7E9540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2518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10" descr="{\displaystyle y_{i}&lt;y_{j}}">
            <a:extLst>
              <a:ext uri="{FF2B5EF4-FFF2-40B4-BE49-F238E27FC236}">
                <a16:creationId xmlns:a16="http://schemas.microsoft.com/office/drawing/2014/main" id="{89346201-F8A3-4399-9652-1AAF4C8766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9344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11" descr="{\displaystyle x_{i}&gt;x_{j}}">
            <a:extLst>
              <a:ext uri="{FF2B5EF4-FFF2-40B4-BE49-F238E27FC236}">
                <a16:creationId xmlns:a16="http://schemas.microsoft.com/office/drawing/2014/main" id="{707C1BBC-6C97-4D0A-A18D-DB5BD1FA13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72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12" descr="{\displaystyle y_{i}&lt;y_{j}}">
            <a:extLst>
              <a:ext uri="{FF2B5EF4-FFF2-40B4-BE49-F238E27FC236}">
                <a16:creationId xmlns:a16="http://schemas.microsoft.com/office/drawing/2014/main" id="{9A910C48-8DE7-41DB-805D-3AA8CBACD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9555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13" descr="{\displaystyle x_{i}&lt;x_{j}}">
            <a:extLst>
              <a:ext uri="{FF2B5EF4-FFF2-40B4-BE49-F238E27FC236}">
                <a16:creationId xmlns:a16="http://schemas.microsoft.com/office/drawing/2014/main" id="{E1BEBC4B-E179-4016-A8B0-B9F19269BB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6746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14" descr="{\displaystyle y_{i}&gt;y_{j}}">
            <a:extLst>
              <a:ext uri="{FF2B5EF4-FFF2-40B4-BE49-F238E27FC236}">
                <a16:creationId xmlns:a16="http://schemas.microsoft.com/office/drawing/2014/main" id="{1765E1B5-074C-4A2E-8958-0795C13FCE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3572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AutoShape 15" descr="x_{i}=x_{j}">
            <a:extLst>
              <a:ext uri="{FF2B5EF4-FFF2-40B4-BE49-F238E27FC236}">
                <a16:creationId xmlns:a16="http://schemas.microsoft.com/office/drawing/2014/main" id="{1DDD06D6-12F9-40CD-B2C8-090D6D926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9351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AutoShape 16" descr="{\displaystyle y_{i}=y_{j}}">
            <a:extLst>
              <a:ext uri="{FF2B5EF4-FFF2-40B4-BE49-F238E27FC236}">
                <a16:creationId xmlns:a16="http://schemas.microsoft.com/office/drawing/2014/main" id="{6EA606AB-3897-4840-85EC-4A458A8E74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5209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6" name="Google Shape;285;g6deb860800_2_45">
            <a:extLst>
              <a:ext uri="{FF2B5EF4-FFF2-40B4-BE49-F238E27FC236}">
                <a16:creationId xmlns:a16="http://schemas.microsoft.com/office/drawing/2014/main" id="{CAC6F400-193D-4729-83F6-1A7C455488E1}"/>
              </a:ext>
            </a:extLst>
          </p:cNvPr>
          <p:cNvSpPr txBox="1"/>
          <p:nvPr/>
        </p:nvSpPr>
        <p:spPr>
          <a:xfrm>
            <a:off x="126125" y="1371262"/>
            <a:ext cx="23841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&gt; </a:t>
            </a:r>
            <a:r>
              <a:rPr lang="en-US" sz="2400" b="1" dirty="0"/>
              <a:t>TF-IDF</a:t>
            </a:r>
            <a:r>
              <a:rPr lang="en-US" sz="2400" dirty="0"/>
              <a:t>:</a:t>
            </a:r>
            <a:endParaRPr sz="2400" dirty="0"/>
          </a:p>
        </p:txBody>
      </p:sp>
      <p:pic>
        <p:nvPicPr>
          <p:cNvPr id="27" name="Google Shape;286;g6deb860800_2_45">
            <a:extLst>
              <a:ext uri="{FF2B5EF4-FFF2-40B4-BE49-F238E27FC236}">
                <a16:creationId xmlns:a16="http://schemas.microsoft.com/office/drawing/2014/main" id="{BCE0187B-507D-46E2-A4B8-DD0FD08793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9" y="1896262"/>
            <a:ext cx="2502850" cy="16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7;g6deb860800_2_45">
            <a:extLst>
              <a:ext uri="{FF2B5EF4-FFF2-40B4-BE49-F238E27FC236}">
                <a16:creationId xmlns:a16="http://schemas.microsoft.com/office/drawing/2014/main" id="{629236DC-84AD-4B23-A46F-08D18EF178A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2098" y="1580762"/>
            <a:ext cx="4492489" cy="227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89;g6deb860800_2_45">
            <a:extLst>
              <a:ext uri="{FF2B5EF4-FFF2-40B4-BE49-F238E27FC236}">
                <a16:creationId xmlns:a16="http://schemas.microsoft.com/office/drawing/2014/main" id="{005E869D-E651-4C36-816E-86C8631A848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777" t="39939"/>
          <a:stretch/>
        </p:blipFill>
        <p:spPr>
          <a:xfrm>
            <a:off x="2713562" y="4615400"/>
            <a:ext cx="4906300" cy="187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290;g6deb860800_2_45">
            <a:extLst>
              <a:ext uri="{FF2B5EF4-FFF2-40B4-BE49-F238E27FC236}">
                <a16:creationId xmlns:a16="http://schemas.microsoft.com/office/drawing/2014/main" id="{C4A42D34-867F-4C35-94DE-E9DA54471836}"/>
              </a:ext>
            </a:extLst>
          </p:cNvPr>
          <p:cNvSpPr txBox="1"/>
          <p:nvPr/>
        </p:nvSpPr>
        <p:spPr>
          <a:xfrm>
            <a:off x="2569600" y="4090412"/>
            <a:ext cx="23841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&gt; </a:t>
            </a:r>
            <a:r>
              <a:rPr lang="en-US" sz="2400" b="1"/>
              <a:t>ROUGE</a:t>
            </a:r>
            <a:r>
              <a:rPr lang="en-US" sz="2400"/>
              <a:t>:</a:t>
            </a:r>
            <a:endParaRPr sz="2400"/>
          </a:p>
        </p:txBody>
      </p:sp>
      <p:sp>
        <p:nvSpPr>
          <p:cNvPr id="31" name="Google Shape;291;g6deb860800_2_45">
            <a:extLst>
              <a:ext uri="{FF2B5EF4-FFF2-40B4-BE49-F238E27FC236}">
                <a16:creationId xmlns:a16="http://schemas.microsoft.com/office/drawing/2014/main" id="{6703F7F8-D1B3-42AA-98EE-1FFA11D7AD82}"/>
              </a:ext>
            </a:extLst>
          </p:cNvPr>
          <p:cNvSpPr txBox="1"/>
          <p:nvPr/>
        </p:nvSpPr>
        <p:spPr>
          <a:xfrm>
            <a:off x="7936875" y="1461637"/>
            <a:ext cx="432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&gt; </a:t>
            </a:r>
            <a:r>
              <a:rPr lang="en-US" sz="2400" b="1" dirty="0"/>
              <a:t>WMD</a:t>
            </a:r>
            <a:r>
              <a:rPr lang="en-US" sz="2400" dirty="0"/>
              <a:t>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/>
              <a:t>w2v embeddings -&gt; normalized bag-of-words (</a:t>
            </a:r>
            <a:r>
              <a:rPr lang="en-US" sz="1800" i="1" dirty="0" err="1"/>
              <a:t>nBOW</a:t>
            </a:r>
            <a:r>
              <a:rPr lang="en-US" sz="1800" i="1" dirty="0"/>
              <a:t>) to represent the importance -&gt; higher frequency implies that it is more important</a:t>
            </a:r>
            <a:endParaRPr sz="1800" i="1" dirty="0"/>
          </a:p>
        </p:txBody>
      </p:sp>
      <p:pic>
        <p:nvPicPr>
          <p:cNvPr id="32" name="Google Shape;292;g6deb860800_2_45">
            <a:extLst>
              <a:ext uri="{FF2B5EF4-FFF2-40B4-BE49-F238E27FC236}">
                <a16:creationId xmlns:a16="http://schemas.microsoft.com/office/drawing/2014/main" id="{6EA4A642-D306-44E2-8F6F-4A326000127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6875" y="3111487"/>
            <a:ext cx="377190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293;g6deb860800_2_45">
            <a:extLst>
              <a:ext uri="{FF2B5EF4-FFF2-40B4-BE49-F238E27FC236}">
                <a16:creationId xmlns:a16="http://schemas.microsoft.com/office/drawing/2014/main" id="{CA9DCDB5-5D12-403F-BEFD-5954281607ED}"/>
              </a:ext>
            </a:extLst>
          </p:cNvPr>
          <p:cNvSpPr txBox="1"/>
          <p:nvPr/>
        </p:nvSpPr>
        <p:spPr>
          <a:xfrm>
            <a:off x="7936875" y="5219387"/>
            <a:ext cx="4158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&gt; </a:t>
            </a:r>
            <a:r>
              <a:rPr lang="en-US" sz="2400" b="1" dirty="0" err="1"/>
              <a:t>SequenceMatcher</a:t>
            </a:r>
            <a:r>
              <a:rPr lang="en-US" sz="2400" b="1" dirty="0"/>
              <a:t> ratio</a:t>
            </a:r>
            <a:r>
              <a:rPr lang="en-US" sz="2400" dirty="0"/>
              <a:t>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/>
              <a:t>find the longest contiguous matching subsequence (LCS) that contains no “junk” elements</a:t>
            </a:r>
            <a:endParaRPr sz="1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6982479-D974-40C1-A929-B4005D9E15FA}"/>
                  </a:ext>
                </a:extLst>
              </p:cNvPr>
              <p:cNvSpPr/>
              <p:nvPr/>
            </p:nvSpPr>
            <p:spPr>
              <a:xfrm>
                <a:off x="4256587" y="549275"/>
                <a:ext cx="6096000" cy="78951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76200" lvl="0" algn="ctr">
                  <a:lnSpc>
                    <a:spcPct val="70000"/>
                  </a:lnSpc>
                  <a:buClr>
                    <a:schemeClr val="dk1"/>
                  </a:buClr>
                  <a:buSzPts val="2400"/>
                </a:pPr>
                <a:endParaRPr lang="en-US" sz="1800" dirty="0">
                  <a:solidFill>
                    <a:schemeClr val="dk1"/>
                  </a:solidFill>
                  <a:highlight>
                    <a:srgbClr val="FFFFFF"/>
                  </a:highlight>
                </a:endParaRPr>
              </a:p>
              <a:p>
                <a:pPr marL="76200" lvl="0" algn="ctr">
                  <a:lnSpc>
                    <a:spcPct val="70000"/>
                  </a:lnSpc>
                  <a:buClr>
                    <a:schemeClr val="dk1"/>
                  </a:buClr>
                  <a:buSzPts val="24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𝐿𝐶𝑆</m:t>
                        </m:r>
                      </m:sub>
                    </m:sSub>
                    <m:r>
                      <a:rPr lang="en-US" i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𝐿𝐶𝑆</m:t>
                        </m:r>
                        <m: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𝐿𝐶𝑆</m:t>
                        </m:r>
                      </m:sub>
                    </m:sSub>
                    <m:r>
                      <a:rPr lang="en-US" i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𝐿𝐶𝑆</m:t>
                        </m:r>
                        <m: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𝑅𝑜𝑢𝑔𝑒</m:t>
                        </m:r>
                      </m:e>
                      <m:sub>
                        <m: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l-GR" i="1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β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𝐿𝐶𝑆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𝐿𝐶𝑆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𝐿𝐶𝑆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l-GR" i="1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β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𝐿𝐶𝑆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 , </a:t>
                </a:r>
              </a:p>
              <a:p>
                <a:pPr marL="76200" lvl="0">
                  <a:lnSpc>
                    <a:spcPct val="90000"/>
                  </a:lnSpc>
                  <a:buClr>
                    <a:schemeClr val="dk1"/>
                  </a:buClr>
                  <a:buSzPts val="2400"/>
                </a:pPr>
                <a:r>
                  <a:rPr lang="en-US" sz="12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𝐿𝐶𝑆</m:t>
                    </m:r>
                    <m:r>
                      <a:rPr lang="en-US" sz="1200" i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i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i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 </a:t>
                </a:r>
                <a:r>
                  <a:rPr lang="en-US" sz="12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is the length of a longest common subsequence of X and Y.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6982479-D974-40C1-A929-B4005D9E1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587" y="549275"/>
                <a:ext cx="6096000" cy="789512"/>
              </a:xfrm>
              <a:prstGeom prst="rect">
                <a:avLst/>
              </a:prstGeom>
              <a:blipFill>
                <a:blip r:embed="rId7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355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Andrey Vlasov. Machine-aided multi-document summarization of scientific papers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53-CC57-45F0-8CC3-8D83B614E818}" type="slidenum">
              <a:rPr lang="en-US" smtClean="0"/>
              <a:t>3</a:t>
            </a:fld>
            <a:endParaRPr lang="en-US"/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5826228-0222-496E-9DEE-65D03BB09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39" y="1305884"/>
            <a:ext cx="8606712" cy="50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6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Andrey Vlasov. Machine-aided multi-document summarization of scientific papers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53-CC57-45F0-8CC3-8D83B614E818}" type="slidenum">
              <a:rPr lang="en-US" smtClean="0"/>
              <a:t>4</a:t>
            </a:fld>
            <a:endParaRPr lang="en-US"/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5826228-0222-496E-9DEE-65D03BB09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39" y="1305884"/>
            <a:ext cx="8606712" cy="505046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D8A60C-5C7E-410B-9A9B-9C1631344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39" y="1305884"/>
            <a:ext cx="8606712" cy="50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25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Andrey Vlasov. Machine-aided multi-document summarization of scientific papers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53-CC57-45F0-8CC3-8D83B614E818}" type="slidenum">
              <a:rPr lang="en-US" smtClean="0"/>
              <a:t>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66431"/>
          </a:xfrm>
        </p:spPr>
        <p:txBody>
          <a:bodyPr/>
          <a:lstStyle/>
          <a:p>
            <a:pPr marL="457200" lvl="0">
              <a:lnSpc>
                <a:spcPct val="90000"/>
              </a:lnSpc>
              <a:buClr>
                <a:schemeClr val="dk1"/>
              </a:buClr>
              <a:buSzPts val="6600"/>
            </a:pPr>
            <a:r>
              <a:rPr lang="en-US" dirty="0">
                <a:solidFill>
                  <a:schemeClr val="dk1"/>
                </a:solidFill>
              </a:rPr>
              <a:t>To create and implement a methodology for solving task of automated multi-document summarization of scientific papers</a:t>
            </a:r>
          </a:p>
          <a:p>
            <a:pPr marL="457200" lvl="0">
              <a:lnSpc>
                <a:spcPct val="90000"/>
              </a:lnSpc>
              <a:buClr>
                <a:schemeClr val="dk1"/>
              </a:buClr>
              <a:buSzPts val="6600"/>
            </a:pPr>
            <a:endParaRPr lang="en-US" dirty="0">
              <a:solidFill>
                <a:schemeClr val="dk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134A19-BC4A-46F5-A0D6-34C1180F5114}"/>
              </a:ext>
            </a:extLst>
          </p:cNvPr>
          <p:cNvSpPr txBox="1">
            <a:spLocks/>
          </p:cNvSpPr>
          <p:nvPr/>
        </p:nvSpPr>
        <p:spPr>
          <a:xfrm>
            <a:off x="838200" y="26757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600" b="1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Objectives</a:t>
            </a:r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895D1D6-04D7-419F-B76A-282FA64C832B}"/>
              </a:ext>
            </a:extLst>
          </p:cNvPr>
          <p:cNvSpPr txBox="1">
            <a:spLocks/>
          </p:cNvSpPr>
          <p:nvPr/>
        </p:nvSpPr>
        <p:spPr>
          <a:xfrm>
            <a:off x="838200" y="3742162"/>
            <a:ext cx="10515600" cy="26141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46125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60375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90613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Data collection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Ranking of papers in the collection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Getting phrases from prompters (summarization methods) and their ranking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Evaluation of the summary &amp; quality of the set of prompters (summarization methods)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36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023626F-D99D-43F7-9CD4-8144A3E32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01" y="0"/>
            <a:ext cx="10510774" cy="64450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644174" y="2219907"/>
            <a:ext cx="2213344" cy="1325563"/>
          </a:xfrm>
        </p:spPr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Andrey Vlasov. Machine-aided multi-document summarization of scientific papers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53-CC57-45F0-8CC3-8D83B614E8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76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Andrey Vlasov. Machine-aided multi-document summarization of scientific papers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53-CC57-45F0-8CC3-8D83B614E818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1" y="1474748"/>
            <a:ext cx="11070264" cy="2459296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S2ORC: The Semantic Scholar Open Research Corpus</a:t>
            </a:r>
            <a:endParaRPr lang="en-US" u="sng" dirty="0">
              <a:solidFill>
                <a:schemeClr val="hlink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B17056-8205-40DC-9DBE-12B4FE15BB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204"/>
          <a:stretch/>
        </p:blipFill>
        <p:spPr>
          <a:xfrm>
            <a:off x="838200" y="2770446"/>
            <a:ext cx="3543300" cy="19929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52A4FD-8AA0-4EEF-9AF6-DEB57FF9DDF5}"/>
              </a:ext>
            </a:extLst>
          </p:cNvPr>
          <p:cNvSpPr txBox="1"/>
          <p:nvPr/>
        </p:nvSpPr>
        <p:spPr>
          <a:xfrm>
            <a:off x="838200" y="4742121"/>
            <a:ext cx="35530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1. Inline citations and references are annotated in full text, bibliography entries, and figure and table captions are preserved; citations are linked to bibliography entries, which are linked to other papers in S2ORC.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031731-8F55-4986-93CC-23886B8C2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2887" y="2395279"/>
            <a:ext cx="3495675" cy="2733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20E35C-DB10-413F-8B33-2D8DAFE30C47}"/>
              </a:ext>
            </a:extLst>
          </p:cNvPr>
          <p:cNvSpPr txBox="1"/>
          <p:nvPr/>
        </p:nvSpPr>
        <p:spPr>
          <a:xfrm>
            <a:off x="5472887" y="5050411"/>
            <a:ext cx="3553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Table 1. Statistics of papers in this dataset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3897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Andrey Vlasov. Machine-aided multi-document summarization of scientific papers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53-CC57-45F0-8CC3-8D83B614E818}" type="slidenum">
              <a:rPr lang="en-US" smtClean="0"/>
              <a:t>8</a:t>
            </a:fld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8EA342-C13B-4FB2-AEDE-C279B0FA6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13846"/>
            <a:ext cx="2105025" cy="1181100"/>
          </a:xfrm>
          <a:prstGeom prst="rect">
            <a:avLst/>
          </a:prstGeom>
        </p:spPr>
      </p:pic>
      <p:pic>
        <p:nvPicPr>
          <p:cNvPr id="4098" name="Picture 2" descr="ImageShowHere">
            <a:extLst>
              <a:ext uri="{FF2B5EF4-FFF2-40B4-BE49-F238E27FC236}">
                <a16:creationId xmlns:a16="http://schemas.microsoft.com/office/drawing/2014/main" id="{2FC5367B-F637-491C-991C-C45F7AA7E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688" y="1659277"/>
            <a:ext cx="4888422" cy="483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37BDFA96-7C7B-441F-AF2C-BC9A0C6CA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1" y="1328444"/>
            <a:ext cx="11070264" cy="2459296"/>
          </a:xfrm>
        </p:spPr>
        <p:txBody>
          <a:bodyPr>
            <a:normAutofit/>
          </a:bodyPr>
          <a:lstStyle/>
          <a:p>
            <a:r>
              <a:rPr lang="en-US" dirty="0">
                <a:hlinkClick r:id="rId5"/>
              </a:rPr>
              <a:t>S2ORC: The Semantic Scholar Open Research Corpus</a:t>
            </a:r>
            <a:endParaRPr lang="en-US" u="sng" dirty="0">
              <a:solidFill>
                <a:schemeClr val="hlink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850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Andrey Vlasov. Machine-aided multi-document summarization of scientific papers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53-CC57-45F0-8CC3-8D83B614E818}" type="slidenum">
              <a:rPr lang="en-US" smtClean="0"/>
              <a:t>9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26D4B7C6-27B6-4109-ADDB-27FE956048A8}"/>
              </a:ext>
            </a:extLst>
          </p:cNvPr>
          <p:cNvSpPr txBox="1">
            <a:spLocks/>
          </p:cNvSpPr>
          <p:nvPr/>
        </p:nvSpPr>
        <p:spPr>
          <a:xfrm>
            <a:off x="838201" y="1474748"/>
            <a:ext cx="2543568" cy="662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46125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60375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90613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u="sng" dirty="0">
                <a:solidFill>
                  <a:schemeClr val="hlink"/>
                </a:solidFill>
                <a:hlinkClick r:id="rId3"/>
              </a:rPr>
              <a:t>CL-</a:t>
            </a:r>
            <a:r>
              <a:rPr lang="en-US" u="sng" dirty="0" err="1">
                <a:solidFill>
                  <a:schemeClr val="hlink"/>
                </a:solidFill>
                <a:hlinkClick r:id="rId3"/>
              </a:rPr>
              <a:t>SciSumm</a:t>
            </a:r>
            <a:endParaRPr lang="en-US" u="sng" dirty="0">
              <a:solidFill>
                <a:schemeClr val="hlink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Google Shape;167;p4">
            <a:extLst>
              <a:ext uri="{FF2B5EF4-FFF2-40B4-BE49-F238E27FC236}">
                <a16:creationId xmlns:a16="http://schemas.microsoft.com/office/drawing/2014/main" id="{B4B143EF-8B22-4D1B-A3A0-FA28596034DD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1769" y="1258808"/>
            <a:ext cx="7261420" cy="50975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55D8B4-6564-4770-BBCD-AE5A3DD27DDB}"/>
              </a:ext>
            </a:extLst>
          </p:cNvPr>
          <p:cNvSpPr txBox="1"/>
          <p:nvPr/>
        </p:nvSpPr>
        <p:spPr>
          <a:xfrm>
            <a:off x="446874" y="3059668"/>
            <a:ext cx="2504394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Reference span</a:t>
            </a:r>
            <a:r>
              <a:rPr lang="en-US" dirty="0"/>
              <a:t> is a sentence in Reference paper which is mostly cited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8687533"/>
      </p:ext>
    </p:extLst>
  </p:cSld>
  <p:clrMapOvr>
    <a:masterClrMapping/>
  </p:clrMapOvr>
</p:sld>
</file>

<file path=ppt/theme/theme1.xml><?xml version="1.0" encoding="utf-8"?>
<a:theme xmlns:a="http://schemas.openxmlformats.org/drawingml/2006/main" name="General slides">
  <a:themeElements>
    <a:clrScheme name="Basic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AC508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1497</TotalTime>
  <Words>1994</Words>
  <Application>Microsoft Office PowerPoint</Application>
  <PresentationFormat>Широкоэкранный</PresentationFormat>
  <Paragraphs>295</Paragraphs>
  <Slides>24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1" baseType="lpstr">
      <vt:lpstr>Arial</vt:lpstr>
      <vt:lpstr>Arial Unicode MS</vt:lpstr>
      <vt:lpstr>Calibri</vt:lpstr>
      <vt:lpstr>Cambria Math</vt:lpstr>
      <vt:lpstr>Times New Roman</vt:lpstr>
      <vt:lpstr>Wingdings</vt:lpstr>
      <vt:lpstr>General slides</vt:lpstr>
      <vt:lpstr>Презентация PowerPoint</vt:lpstr>
      <vt:lpstr>Stating the problem</vt:lpstr>
      <vt:lpstr>Introduction</vt:lpstr>
      <vt:lpstr>Introduction</vt:lpstr>
      <vt:lpstr>Aim</vt:lpstr>
      <vt:lpstr>Pipeline</vt:lpstr>
      <vt:lpstr>Data collection</vt:lpstr>
      <vt:lpstr>Data collection</vt:lpstr>
      <vt:lpstr>Dataset</vt:lpstr>
      <vt:lpstr>Dataset</vt:lpstr>
      <vt:lpstr>The extraction of an overview part</vt:lpstr>
      <vt:lpstr>Ranking of papers from the collection</vt:lpstr>
      <vt:lpstr>Ranking of papers in the scenario</vt:lpstr>
      <vt:lpstr>Citation based summarization</vt:lpstr>
      <vt:lpstr>Citation based summarization</vt:lpstr>
      <vt:lpstr>Results for total system summaries  </vt:lpstr>
      <vt:lpstr>Discussion of results for total system summaries  </vt:lpstr>
      <vt:lpstr>Results for total system &amp; system+human summaries  </vt:lpstr>
      <vt:lpstr>Discussion of results for system+human summaries  </vt:lpstr>
      <vt:lpstr>Conclusions</vt:lpstr>
      <vt:lpstr>Current Status</vt:lpstr>
      <vt:lpstr>Outlook</vt:lpstr>
      <vt:lpstr>Презентация PowerPoint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Daria Tokmeninova</dc:creator>
  <cp:lastModifiedBy>andrey</cp:lastModifiedBy>
  <cp:revision>132</cp:revision>
  <dcterms:modified xsi:type="dcterms:W3CDTF">2020-05-13T11:27:35Z</dcterms:modified>
</cp:coreProperties>
</file>